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Bebas Neue" panose="020B0606020202050201" pitchFamily="34" charset="0"/>
      <p:regular r:id="rId20"/>
    </p:embeddedFont>
    <p:embeddedFont>
      <p:font typeface="Bebas Neue Bold" panose="020B0604020202020204" charset="0"/>
      <p:regular r:id="rId21"/>
    </p:embeddedFont>
    <p:embeddedFont>
      <p:font typeface="Canva Sans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Open Sans" panose="020B0606030504020204" pitchFamily="34" charset="0"/>
      <p:regular r:id="rId24"/>
    </p:embeddedFont>
    <p:embeddedFont>
      <p:font typeface="Open Sans Bold" panose="020B0806030504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5" d="100"/>
          <a:sy n="75" d="100"/>
        </p:scale>
        <p:origin x="80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6.svg"/><Relationship Id="rId5" Type="http://schemas.openxmlformats.org/officeDocument/2006/relationships/image" Target="../media/image58.jpeg"/><Relationship Id="rId10" Type="http://schemas.openxmlformats.org/officeDocument/2006/relationships/image" Target="../media/image25.png"/><Relationship Id="rId4" Type="http://schemas.openxmlformats.org/officeDocument/2006/relationships/image" Target="../media/image3.svg"/><Relationship Id="rId9" Type="http://schemas.openxmlformats.org/officeDocument/2006/relationships/image" Target="../media/image6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65.png"/><Relationship Id="rId5" Type="http://schemas.openxmlformats.org/officeDocument/2006/relationships/image" Target="../media/image61.jpeg"/><Relationship Id="rId10" Type="http://schemas.openxmlformats.org/officeDocument/2006/relationships/image" Target="../media/image64.svg"/><Relationship Id="rId4" Type="http://schemas.openxmlformats.org/officeDocument/2006/relationships/image" Target="../media/image3.svg"/><Relationship Id="rId9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svg"/><Relationship Id="rId4" Type="http://schemas.openxmlformats.org/officeDocument/2006/relationships/image" Target="../media/image3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5" Type="http://schemas.openxmlformats.org/officeDocument/2006/relationships/image" Target="../media/image24.svg"/><Relationship Id="rId10" Type="http://schemas.openxmlformats.org/officeDocument/2006/relationships/image" Target="../media/image20.svg"/><Relationship Id="rId4" Type="http://schemas.openxmlformats.org/officeDocument/2006/relationships/image" Target="../media/image3.sv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2.svg"/><Relationship Id="rId5" Type="http://schemas.openxmlformats.org/officeDocument/2006/relationships/image" Target="../media/image28.jpeg"/><Relationship Id="rId10" Type="http://schemas.openxmlformats.org/officeDocument/2006/relationships/image" Target="../media/image31.png"/><Relationship Id="rId4" Type="http://schemas.openxmlformats.org/officeDocument/2006/relationships/image" Target="../media/image3.sv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sv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openxmlformats.org/officeDocument/2006/relationships/image" Target="../media/image33.jpeg"/><Relationship Id="rId10" Type="http://schemas.openxmlformats.org/officeDocument/2006/relationships/image" Target="../media/image37.png"/><Relationship Id="rId4" Type="http://schemas.openxmlformats.org/officeDocument/2006/relationships/image" Target="../media/image3.svg"/><Relationship Id="rId9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1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5249099" y="-878351"/>
            <a:ext cx="7882781" cy="7882781"/>
          </a:xfrm>
          <a:custGeom>
            <a:avLst/>
            <a:gdLst/>
            <a:ahLst/>
            <a:cxnLst/>
            <a:rect l="l" t="t" r="r" b="b"/>
            <a:pathLst>
              <a:path w="7882781" h="7882781">
                <a:moveTo>
                  <a:pt x="0" y="0"/>
                </a:moveTo>
                <a:lnTo>
                  <a:pt x="7882781" y="0"/>
                </a:lnTo>
                <a:lnTo>
                  <a:pt x="7882781" y="7882780"/>
                </a:lnTo>
                <a:lnTo>
                  <a:pt x="0" y="788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6497897" y="-473136"/>
            <a:ext cx="2692592" cy="2596000"/>
          </a:xfrm>
          <a:custGeom>
            <a:avLst/>
            <a:gdLst/>
            <a:ahLst/>
            <a:cxnLst/>
            <a:rect l="l" t="t" r="r" b="b"/>
            <a:pathLst>
              <a:path w="2692592" h="2596000">
                <a:moveTo>
                  <a:pt x="0" y="0"/>
                </a:moveTo>
                <a:lnTo>
                  <a:pt x="2692593" y="0"/>
                </a:lnTo>
                <a:lnTo>
                  <a:pt x="2692593" y="2596001"/>
                </a:lnTo>
                <a:lnTo>
                  <a:pt x="0" y="2596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60" b="-186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8796167" y="563879"/>
            <a:ext cx="1263019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6.5Labs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57396" y="8851031"/>
            <a:ext cx="26368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61408" y="1697838"/>
            <a:ext cx="14165185" cy="4376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79"/>
              </a:lnSpc>
              <a:spcBef>
                <a:spcPct val="0"/>
              </a:spcBef>
            </a:pPr>
            <a:r>
              <a:rPr lang="en-US" sz="25271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RESCATESOFT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19838" y="9816155"/>
            <a:ext cx="9941303" cy="35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  <a:spcBef>
                <a:spcPct val="0"/>
              </a:spcBef>
            </a:pPr>
            <a:r>
              <a:rPr lang="en-US" sz="2096" spc="16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WWW.RESCATESOFT.CL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21304" y="1601393"/>
            <a:ext cx="7481352" cy="77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PRESENTACION FINAL CAPSTONE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75704" y="6074349"/>
            <a:ext cx="8256176" cy="239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Ingeniería Informática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Escuela de Informática y Telecomunicaciones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Sede Puente Alto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2024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u="sng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Docente Instructor de la Asignatura: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FABIAN ENRIQUE SALDAÑO PEREZ</a:t>
            </a:r>
          </a:p>
        </p:txBody>
      </p:sp>
      <p:sp>
        <p:nvSpPr>
          <p:cNvPr id="16" name="Freeform 16"/>
          <p:cNvSpPr/>
          <p:nvPr/>
        </p:nvSpPr>
        <p:spPr>
          <a:xfrm>
            <a:off x="12943465" y="330141"/>
            <a:ext cx="4315835" cy="1062774"/>
          </a:xfrm>
          <a:custGeom>
            <a:avLst/>
            <a:gdLst/>
            <a:ahLst/>
            <a:cxnLst/>
            <a:rect l="l" t="t" r="r" b="b"/>
            <a:pathLst>
              <a:path w="4315835" h="1062774">
                <a:moveTo>
                  <a:pt x="0" y="0"/>
                </a:moveTo>
                <a:lnTo>
                  <a:pt x="4315835" y="0"/>
                </a:lnTo>
                <a:lnTo>
                  <a:pt x="4315835" y="1062774"/>
                </a:lnTo>
                <a:lnTo>
                  <a:pt x="0" y="1062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1039108" y="517674"/>
            <a:ext cx="126301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6.5Labs</a:t>
            </a:r>
          </a:p>
        </p:txBody>
      </p:sp>
      <p:sp>
        <p:nvSpPr>
          <p:cNvPr id="9" name="Freeform 9"/>
          <p:cNvSpPr/>
          <p:nvPr/>
        </p:nvSpPr>
        <p:spPr>
          <a:xfrm>
            <a:off x="763935" y="2592139"/>
            <a:ext cx="2468924" cy="2468924"/>
          </a:xfrm>
          <a:custGeom>
            <a:avLst/>
            <a:gdLst/>
            <a:ahLst/>
            <a:cxnLst/>
            <a:rect l="l" t="t" r="r" b="b"/>
            <a:pathLst>
              <a:path w="2468924" h="2468924">
                <a:moveTo>
                  <a:pt x="0" y="0"/>
                </a:moveTo>
                <a:lnTo>
                  <a:pt x="2468924" y="0"/>
                </a:lnTo>
                <a:lnTo>
                  <a:pt x="2468924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5149889" y="7483068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4" y="0"/>
                </a:lnTo>
                <a:lnTo>
                  <a:pt x="1565934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9633575" y="4520928"/>
            <a:ext cx="7816795" cy="182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ARQUITECTURA DEL SOFTWARE</a:t>
            </a:r>
          </a:p>
          <a:p>
            <a:pPr algn="l">
              <a:lnSpc>
                <a:spcPts val="7084"/>
              </a:lnSpc>
            </a:pPr>
            <a:endParaRPr lang="en-US" sz="6499" b="1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9633575" y="4402450"/>
            <a:ext cx="597518" cy="103605"/>
            <a:chOff x="0" y="0"/>
            <a:chExt cx="812800" cy="1409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1759" y="166213"/>
            <a:ext cx="983605" cy="983605"/>
          </a:xfrm>
          <a:custGeom>
            <a:avLst/>
            <a:gdLst/>
            <a:ahLst/>
            <a:cxnLst/>
            <a:rect l="l" t="t" r="r" b="b"/>
            <a:pathLst>
              <a:path w="983605" h="983605">
                <a:moveTo>
                  <a:pt x="0" y="0"/>
                </a:moveTo>
                <a:lnTo>
                  <a:pt x="983605" y="0"/>
                </a:lnTo>
                <a:lnTo>
                  <a:pt x="983605" y="983605"/>
                </a:lnTo>
                <a:lnTo>
                  <a:pt x="0" y="983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2943465" y="330141"/>
            <a:ext cx="4315835" cy="1062774"/>
          </a:xfrm>
          <a:custGeom>
            <a:avLst/>
            <a:gdLst/>
            <a:ahLst/>
            <a:cxnLst/>
            <a:rect l="l" t="t" r="r" b="b"/>
            <a:pathLst>
              <a:path w="4315835" h="1062774">
                <a:moveTo>
                  <a:pt x="0" y="0"/>
                </a:moveTo>
                <a:lnTo>
                  <a:pt x="4315835" y="0"/>
                </a:lnTo>
                <a:lnTo>
                  <a:pt x="4315835" y="1062774"/>
                </a:lnTo>
                <a:lnTo>
                  <a:pt x="0" y="1062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2361058" y="0"/>
            <a:ext cx="5464969" cy="10287000"/>
          </a:xfrm>
          <a:custGeom>
            <a:avLst/>
            <a:gdLst/>
            <a:ahLst/>
            <a:cxnLst/>
            <a:rect l="l" t="t" r="r" b="b"/>
            <a:pathLst>
              <a:path w="5464969" h="10287000">
                <a:moveTo>
                  <a:pt x="0" y="0"/>
                </a:moveTo>
                <a:lnTo>
                  <a:pt x="5464969" y="0"/>
                </a:lnTo>
                <a:lnTo>
                  <a:pt x="54649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TextBox 18"/>
          <p:cNvSpPr txBox="1"/>
          <p:nvPr/>
        </p:nvSpPr>
        <p:spPr>
          <a:xfrm>
            <a:off x="17857396" y="8851031"/>
            <a:ext cx="26368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1039108" y="517674"/>
            <a:ext cx="126301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6.5Labs</a:t>
            </a:r>
          </a:p>
        </p:txBody>
      </p:sp>
      <p:sp>
        <p:nvSpPr>
          <p:cNvPr id="9" name="Freeform 9"/>
          <p:cNvSpPr/>
          <p:nvPr/>
        </p:nvSpPr>
        <p:spPr>
          <a:xfrm>
            <a:off x="763935" y="2592139"/>
            <a:ext cx="2468924" cy="2468924"/>
          </a:xfrm>
          <a:custGeom>
            <a:avLst/>
            <a:gdLst/>
            <a:ahLst/>
            <a:cxnLst/>
            <a:rect l="l" t="t" r="r" b="b"/>
            <a:pathLst>
              <a:path w="2468924" h="2468924">
                <a:moveTo>
                  <a:pt x="0" y="0"/>
                </a:moveTo>
                <a:lnTo>
                  <a:pt x="2468924" y="0"/>
                </a:lnTo>
                <a:lnTo>
                  <a:pt x="2468924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5149889" y="7483068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4" y="0"/>
                </a:lnTo>
                <a:lnTo>
                  <a:pt x="1565934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4139451" y="4452951"/>
            <a:ext cx="2804388" cy="27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MODELO DE DATOS</a:t>
            </a:r>
          </a:p>
          <a:p>
            <a:pPr algn="l">
              <a:lnSpc>
                <a:spcPts val="7084"/>
              </a:lnSpc>
            </a:pPr>
            <a:endParaRPr lang="en-US" sz="6499" b="1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71759" y="166213"/>
            <a:ext cx="983605" cy="983605"/>
          </a:xfrm>
          <a:custGeom>
            <a:avLst/>
            <a:gdLst/>
            <a:ahLst/>
            <a:cxnLst/>
            <a:rect l="l" t="t" r="r" b="b"/>
            <a:pathLst>
              <a:path w="983605" h="983605">
                <a:moveTo>
                  <a:pt x="0" y="0"/>
                </a:moveTo>
                <a:lnTo>
                  <a:pt x="983605" y="0"/>
                </a:lnTo>
                <a:lnTo>
                  <a:pt x="983605" y="983605"/>
                </a:lnTo>
                <a:lnTo>
                  <a:pt x="0" y="983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3805251" y="1028700"/>
            <a:ext cx="4315835" cy="1062774"/>
          </a:xfrm>
          <a:custGeom>
            <a:avLst/>
            <a:gdLst/>
            <a:ahLst/>
            <a:cxnLst/>
            <a:rect l="l" t="t" r="r" b="b"/>
            <a:pathLst>
              <a:path w="4315835" h="1062774">
                <a:moveTo>
                  <a:pt x="0" y="0"/>
                </a:moveTo>
                <a:lnTo>
                  <a:pt x="4315835" y="0"/>
                </a:lnTo>
                <a:lnTo>
                  <a:pt x="4315835" y="1062774"/>
                </a:lnTo>
                <a:lnTo>
                  <a:pt x="0" y="1062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0" y="861528"/>
            <a:ext cx="13709777" cy="9425472"/>
          </a:xfrm>
          <a:custGeom>
            <a:avLst/>
            <a:gdLst/>
            <a:ahLst/>
            <a:cxnLst/>
            <a:rect l="l" t="t" r="r" b="b"/>
            <a:pathLst>
              <a:path w="13709777" h="9425472">
                <a:moveTo>
                  <a:pt x="0" y="0"/>
                </a:moveTo>
                <a:lnTo>
                  <a:pt x="13709777" y="0"/>
                </a:lnTo>
                <a:lnTo>
                  <a:pt x="13709777" y="9425472"/>
                </a:lnTo>
                <a:lnTo>
                  <a:pt x="0" y="9425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TextBox 15"/>
          <p:cNvSpPr txBox="1"/>
          <p:nvPr/>
        </p:nvSpPr>
        <p:spPr>
          <a:xfrm>
            <a:off x="17857396" y="8851031"/>
            <a:ext cx="26368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139451" y="4334473"/>
            <a:ext cx="597518" cy="103605"/>
            <a:chOff x="0" y="0"/>
            <a:chExt cx="812800" cy="1409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-3229140" y="7589020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4" y="0"/>
                </a:lnTo>
                <a:lnTo>
                  <a:pt x="7156964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926680" y="3616990"/>
            <a:ext cx="2940272" cy="2835012"/>
            <a:chOff x="0" y="0"/>
            <a:chExt cx="7232138" cy="69732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2138" cy="6973231"/>
            </a:xfrm>
            <a:custGeom>
              <a:avLst/>
              <a:gdLst/>
              <a:ahLst/>
              <a:cxnLst/>
              <a:rect l="l" t="t" r="r" b="b"/>
              <a:pathLst>
                <a:path w="7232138" h="6973231">
                  <a:moveTo>
                    <a:pt x="0" y="2355557"/>
                  </a:moveTo>
                  <a:lnTo>
                    <a:pt x="4895833" y="0"/>
                  </a:lnTo>
                  <a:lnTo>
                    <a:pt x="7232138" y="1468563"/>
                  </a:lnTo>
                  <a:lnTo>
                    <a:pt x="7232138" y="6973231"/>
                  </a:lnTo>
                  <a:lnTo>
                    <a:pt x="0" y="6973231"/>
                  </a:lnTo>
                  <a:close/>
                </a:path>
              </a:pathLst>
            </a:custGeom>
            <a:blipFill>
              <a:blip r:embed="rId5"/>
              <a:stretch>
                <a:fillRect t="-1856" b="-185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39108" y="517674"/>
            <a:ext cx="126301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6.5Labs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1759" y="3705535"/>
            <a:ext cx="1509843" cy="1565933"/>
          </a:xfrm>
          <a:custGeom>
            <a:avLst/>
            <a:gdLst/>
            <a:ahLst/>
            <a:cxnLst/>
            <a:rect l="l" t="t" r="r" b="b"/>
            <a:pathLst>
              <a:path w="1509843" h="1565933">
                <a:moveTo>
                  <a:pt x="0" y="0"/>
                </a:moveTo>
                <a:lnTo>
                  <a:pt x="1509842" y="0"/>
                </a:lnTo>
                <a:lnTo>
                  <a:pt x="1509842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7" r="-185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3401503" y="3705535"/>
            <a:ext cx="1509843" cy="1565933"/>
          </a:xfrm>
          <a:custGeom>
            <a:avLst/>
            <a:gdLst/>
            <a:ahLst/>
            <a:cxnLst/>
            <a:rect l="l" t="t" r="r" b="b"/>
            <a:pathLst>
              <a:path w="1509843" h="1565933">
                <a:moveTo>
                  <a:pt x="0" y="0"/>
                </a:moveTo>
                <a:lnTo>
                  <a:pt x="1509842" y="0"/>
                </a:lnTo>
                <a:lnTo>
                  <a:pt x="1509842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7" r="-1857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3" name="Group 13"/>
          <p:cNvGrpSpPr/>
          <p:nvPr/>
        </p:nvGrpSpPr>
        <p:grpSpPr>
          <a:xfrm>
            <a:off x="5249099" y="2077782"/>
            <a:ext cx="597518" cy="103605"/>
            <a:chOff x="0" y="0"/>
            <a:chExt cx="812800" cy="1409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71759" y="166213"/>
            <a:ext cx="983605" cy="983605"/>
          </a:xfrm>
          <a:custGeom>
            <a:avLst/>
            <a:gdLst/>
            <a:ahLst/>
            <a:cxnLst/>
            <a:rect l="l" t="t" r="r" b="b"/>
            <a:pathLst>
              <a:path w="983605" h="983605">
                <a:moveTo>
                  <a:pt x="0" y="0"/>
                </a:moveTo>
                <a:lnTo>
                  <a:pt x="983605" y="0"/>
                </a:lnTo>
                <a:lnTo>
                  <a:pt x="983605" y="983605"/>
                </a:lnTo>
                <a:lnTo>
                  <a:pt x="0" y="9836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10116970" y="3705535"/>
            <a:ext cx="1509843" cy="1565933"/>
          </a:xfrm>
          <a:custGeom>
            <a:avLst/>
            <a:gdLst/>
            <a:ahLst/>
            <a:cxnLst/>
            <a:rect l="l" t="t" r="r" b="b"/>
            <a:pathLst>
              <a:path w="1509843" h="1565933">
                <a:moveTo>
                  <a:pt x="0" y="0"/>
                </a:moveTo>
                <a:lnTo>
                  <a:pt x="1509843" y="0"/>
                </a:lnTo>
                <a:lnTo>
                  <a:pt x="1509843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7" r="-185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0937371" y="5153912"/>
            <a:ext cx="3017944" cy="829466"/>
          </a:xfrm>
          <a:custGeom>
            <a:avLst/>
            <a:gdLst/>
            <a:ahLst/>
            <a:cxnLst/>
            <a:rect l="l" t="t" r="r" b="b"/>
            <a:pathLst>
              <a:path w="3017944" h="829466">
                <a:moveTo>
                  <a:pt x="0" y="0"/>
                </a:moveTo>
                <a:lnTo>
                  <a:pt x="3017944" y="0"/>
                </a:lnTo>
                <a:lnTo>
                  <a:pt x="3017944" y="829466"/>
                </a:lnTo>
                <a:lnTo>
                  <a:pt x="0" y="8294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57" r="-185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6573145" y="3705535"/>
            <a:ext cx="1509843" cy="1565933"/>
          </a:xfrm>
          <a:custGeom>
            <a:avLst/>
            <a:gdLst/>
            <a:ahLst/>
            <a:cxnLst/>
            <a:rect l="l" t="t" r="r" b="b"/>
            <a:pathLst>
              <a:path w="1509843" h="1565933">
                <a:moveTo>
                  <a:pt x="0" y="0"/>
                </a:moveTo>
                <a:lnTo>
                  <a:pt x="1509842" y="0"/>
                </a:lnTo>
                <a:lnTo>
                  <a:pt x="1509842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7" r="-185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4679975" y="4488501"/>
            <a:ext cx="1893170" cy="1963501"/>
          </a:xfrm>
          <a:custGeom>
            <a:avLst/>
            <a:gdLst/>
            <a:ahLst/>
            <a:cxnLst/>
            <a:rect l="l" t="t" r="r" b="b"/>
            <a:pathLst>
              <a:path w="1893170" h="1963501">
                <a:moveTo>
                  <a:pt x="0" y="0"/>
                </a:moveTo>
                <a:lnTo>
                  <a:pt x="1893170" y="0"/>
                </a:lnTo>
                <a:lnTo>
                  <a:pt x="1893170" y="1963501"/>
                </a:lnTo>
                <a:lnTo>
                  <a:pt x="0" y="19635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57" r="-185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13663936" y="3705535"/>
            <a:ext cx="1509843" cy="1565933"/>
          </a:xfrm>
          <a:custGeom>
            <a:avLst/>
            <a:gdLst/>
            <a:ahLst/>
            <a:cxnLst/>
            <a:rect l="l" t="t" r="r" b="b"/>
            <a:pathLst>
              <a:path w="1509843" h="1565933">
                <a:moveTo>
                  <a:pt x="0" y="0"/>
                </a:moveTo>
                <a:lnTo>
                  <a:pt x="1509843" y="0"/>
                </a:lnTo>
                <a:lnTo>
                  <a:pt x="1509843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7" r="-185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12943465" y="330141"/>
            <a:ext cx="4315835" cy="1062774"/>
          </a:xfrm>
          <a:custGeom>
            <a:avLst/>
            <a:gdLst/>
            <a:ahLst/>
            <a:cxnLst/>
            <a:rect l="l" t="t" r="r" b="b"/>
            <a:pathLst>
              <a:path w="4315835" h="1062774">
                <a:moveTo>
                  <a:pt x="0" y="0"/>
                </a:moveTo>
                <a:lnTo>
                  <a:pt x="4315835" y="0"/>
                </a:lnTo>
                <a:lnTo>
                  <a:pt x="4315835" y="1062774"/>
                </a:lnTo>
                <a:lnTo>
                  <a:pt x="0" y="1062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6709369" y="5083190"/>
            <a:ext cx="3845186" cy="970909"/>
          </a:xfrm>
          <a:custGeom>
            <a:avLst/>
            <a:gdLst/>
            <a:ahLst/>
            <a:cxnLst/>
            <a:rect l="l" t="t" r="r" b="b"/>
            <a:pathLst>
              <a:path w="3845186" h="970909">
                <a:moveTo>
                  <a:pt x="0" y="0"/>
                </a:moveTo>
                <a:lnTo>
                  <a:pt x="3845186" y="0"/>
                </a:lnTo>
                <a:lnTo>
                  <a:pt x="3845186" y="970910"/>
                </a:lnTo>
                <a:lnTo>
                  <a:pt x="0" y="9709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Freeform 24"/>
          <p:cNvSpPr/>
          <p:nvPr/>
        </p:nvSpPr>
        <p:spPr>
          <a:xfrm>
            <a:off x="14934311" y="4042029"/>
            <a:ext cx="2276592" cy="2498317"/>
          </a:xfrm>
          <a:custGeom>
            <a:avLst/>
            <a:gdLst/>
            <a:ahLst/>
            <a:cxnLst/>
            <a:rect l="l" t="t" r="r" b="b"/>
            <a:pathLst>
              <a:path w="2276592" h="2498317">
                <a:moveTo>
                  <a:pt x="0" y="0"/>
                </a:moveTo>
                <a:lnTo>
                  <a:pt x="2276591" y="0"/>
                </a:lnTo>
                <a:lnTo>
                  <a:pt x="2276591" y="2498317"/>
                </a:lnTo>
                <a:lnTo>
                  <a:pt x="0" y="24983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TextBox 25"/>
          <p:cNvSpPr txBox="1"/>
          <p:nvPr/>
        </p:nvSpPr>
        <p:spPr>
          <a:xfrm>
            <a:off x="17857396" y="8851031"/>
            <a:ext cx="26368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8048" y="6747277"/>
            <a:ext cx="263753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Angular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307792" y="6747277"/>
            <a:ext cx="263753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NodeJS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731463" y="2248062"/>
            <a:ext cx="8825074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4"/>
              </a:lnSpc>
            </a:pPr>
            <a:r>
              <a:rPr lang="en-US" sz="6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TECNOLOGÍAS DEL DESARROLLO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026400" y="6747277"/>
            <a:ext cx="263753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Power BI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79434" y="6747277"/>
            <a:ext cx="263753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Sql Server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573367" y="6747277"/>
            <a:ext cx="263753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Python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1039108" y="517674"/>
            <a:ext cx="126301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6.5Labs</a:t>
            </a:r>
          </a:p>
        </p:txBody>
      </p:sp>
      <p:sp>
        <p:nvSpPr>
          <p:cNvPr id="9" name="Freeform 9"/>
          <p:cNvSpPr/>
          <p:nvPr/>
        </p:nvSpPr>
        <p:spPr>
          <a:xfrm>
            <a:off x="-1313560" y="3699532"/>
            <a:ext cx="2468924" cy="2468924"/>
          </a:xfrm>
          <a:custGeom>
            <a:avLst/>
            <a:gdLst/>
            <a:ahLst/>
            <a:cxnLst/>
            <a:rect l="l" t="t" r="r" b="b"/>
            <a:pathLst>
              <a:path w="2468924" h="2468924">
                <a:moveTo>
                  <a:pt x="0" y="0"/>
                </a:moveTo>
                <a:lnTo>
                  <a:pt x="2468924" y="0"/>
                </a:lnTo>
                <a:lnTo>
                  <a:pt x="2468924" y="2468923"/>
                </a:lnTo>
                <a:lnTo>
                  <a:pt x="0" y="2468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6087950" y="9504033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4" y="0"/>
                </a:lnTo>
                <a:lnTo>
                  <a:pt x="1565934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211231" y="4758154"/>
            <a:ext cx="11890151" cy="182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DEMOSTRACIÓN DEL RESULTADO DEL PROYECTO</a:t>
            </a:r>
          </a:p>
          <a:p>
            <a:pPr algn="l">
              <a:lnSpc>
                <a:spcPts val="7084"/>
              </a:lnSpc>
            </a:pPr>
            <a:endParaRPr lang="en-US" sz="6499" b="1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099090" y="536724"/>
            <a:ext cx="597518" cy="103605"/>
            <a:chOff x="0" y="0"/>
            <a:chExt cx="812800" cy="1409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1759" y="166213"/>
            <a:ext cx="983605" cy="983605"/>
          </a:xfrm>
          <a:custGeom>
            <a:avLst/>
            <a:gdLst/>
            <a:ahLst/>
            <a:cxnLst/>
            <a:rect l="l" t="t" r="r" b="b"/>
            <a:pathLst>
              <a:path w="983605" h="983605">
                <a:moveTo>
                  <a:pt x="0" y="0"/>
                </a:moveTo>
                <a:lnTo>
                  <a:pt x="983605" y="0"/>
                </a:lnTo>
                <a:lnTo>
                  <a:pt x="983605" y="983605"/>
                </a:lnTo>
                <a:lnTo>
                  <a:pt x="0" y="983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TextBox 16"/>
          <p:cNvSpPr txBox="1"/>
          <p:nvPr/>
        </p:nvSpPr>
        <p:spPr>
          <a:xfrm>
            <a:off x="17857396" y="8851031"/>
            <a:ext cx="26368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943465" y="330141"/>
            <a:ext cx="4315835" cy="1062774"/>
          </a:xfrm>
          <a:custGeom>
            <a:avLst/>
            <a:gdLst/>
            <a:ahLst/>
            <a:cxnLst/>
            <a:rect l="l" t="t" r="r" b="b"/>
            <a:pathLst>
              <a:path w="4315835" h="1062774">
                <a:moveTo>
                  <a:pt x="0" y="0"/>
                </a:moveTo>
                <a:lnTo>
                  <a:pt x="4315835" y="0"/>
                </a:lnTo>
                <a:lnTo>
                  <a:pt x="4315835" y="1062774"/>
                </a:lnTo>
                <a:lnTo>
                  <a:pt x="0" y="1062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-2423118" y="7474062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4" y="0"/>
                </a:lnTo>
                <a:lnTo>
                  <a:pt x="7156964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4564430" y="1455816"/>
            <a:ext cx="5957891" cy="7142066"/>
            <a:chOff x="0" y="0"/>
            <a:chExt cx="5230408" cy="62699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30408" cy="6269990"/>
            </a:xfrm>
            <a:custGeom>
              <a:avLst/>
              <a:gdLst/>
              <a:ahLst/>
              <a:cxnLst/>
              <a:rect l="l" t="t" r="r" b="b"/>
              <a:pathLst>
                <a:path w="5230408" h="6269990">
                  <a:moveTo>
                    <a:pt x="156344" y="0"/>
                  </a:moveTo>
                  <a:lnTo>
                    <a:pt x="5230408" y="1976120"/>
                  </a:lnTo>
                  <a:lnTo>
                    <a:pt x="4031773" y="4546600"/>
                  </a:lnTo>
                  <a:lnTo>
                    <a:pt x="3579324" y="6269990"/>
                  </a:lnTo>
                  <a:lnTo>
                    <a:pt x="1182053" y="6269990"/>
                  </a:lnTo>
                  <a:lnTo>
                    <a:pt x="1442626" y="4117340"/>
                  </a:lnTo>
                  <a:lnTo>
                    <a:pt x="0" y="3596640"/>
                  </a:lnTo>
                  <a:close/>
                </a:path>
              </a:pathLst>
            </a:custGeom>
            <a:blipFill>
              <a:blip r:embed="rId5"/>
              <a:stretch>
                <a:fillRect l="-16263" r="-361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39108" y="517674"/>
            <a:ext cx="126301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6.5Labs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622935" y="9049150"/>
            <a:ext cx="2468924" cy="2468924"/>
          </a:xfrm>
          <a:custGeom>
            <a:avLst/>
            <a:gdLst/>
            <a:ahLst/>
            <a:cxnLst/>
            <a:rect l="l" t="t" r="r" b="b"/>
            <a:pathLst>
              <a:path w="2468924" h="2468924">
                <a:moveTo>
                  <a:pt x="0" y="0"/>
                </a:moveTo>
                <a:lnTo>
                  <a:pt x="2468923" y="0"/>
                </a:lnTo>
                <a:lnTo>
                  <a:pt x="2468923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-782967" y="-554926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4" y="0"/>
                </a:lnTo>
                <a:lnTo>
                  <a:pt x="1565934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3" name="Group 13"/>
          <p:cNvGrpSpPr/>
          <p:nvPr/>
        </p:nvGrpSpPr>
        <p:grpSpPr>
          <a:xfrm>
            <a:off x="2169165" y="1011007"/>
            <a:ext cx="597518" cy="103605"/>
            <a:chOff x="0" y="0"/>
            <a:chExt cx="812800" cy="1409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71759" y="166213"/>
            <a:ext cx="983605" cy="983605"/>
          </a:xfrm>
          <a:custGeom>
            <a:avLst/>
            <a:gdLst/>
            <a:ahLst/>
            <a:cxnLst/>
            <a:rect l="l" t="t" r="r" b="b"/>
            <a:pathLst>
              <a:path w="983605" h="983605">
                <a:moveTo>
                  <a:pt x="0" y="0"/>
                </a:moveTo>
                <a:lnTo>
                  <a:pt x="983605" y="0"/>
                </a:lnTo>
                <a:lnTo>
                  <a:pt x="983605" y="983605"/>
                </a:lnTo>
                <a:lnTo>
                  <a:pt x="0" y="9836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12943465" y="330141"/>
            <a:ext cx="4315835" cy="1062774"/>
          </a:xfrm>
          <a:custGeom>
            <a:avLst/>
            <a:gdLst/>
            <a:ahLst/>
            <a:cxnLst/>
            <a:rect l="l" t="t" r="r" b="b"/>
            <a:pathLst>
              <a:path w="4315835" h="1062774">
                <a:moveTo>
                  <a:pt x="0" y="0"/>
                </a:moveTo>
                <a:lnTo>
                  <a:pt x="4315835" y="0"/>
                </a:lnTo>
                <a:lnTo>
                  <a:pt x="4315835" y="1062774"/>
                </a:lnTo>
                <a:lnTo>
                  <a:pt x="0" y="10627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054700" y="3593293"/>
            <a:ext cx="2494853" cy="1955058"/>
          </a:xfrm>
          <a:custGeom>
            <a:avLst/>
            <a:gdLst/>
            <a:ahLst/>
            <a:cxnLst/>
            <a:rect l="l" t="t" r="r" b="b"/>
            <a:pathLst>
              <a:path w="2494853" h="1955058">
                <a:moveTo>
                  <a:pt x="0" y="0"/>
                </a:moveTo>
                <a:lnTo>
                  <a:pt x="2494854" y="0"/>
                </a:lnTo>
                <a:lnTo>
                  <a:pt x="2494854" y="1955058"/>
                </a:lnTo>
                <a:lnTo>
                  <a:pt x="0" y="19550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TextBox 19"/>
          <p:cNvSpPr txBox="1"/>
          <p:nvPr/>
        </p:nvSpPr>
        <p:spPr>
          <a:xfrm>
            <a:off x="17857396" y="8851031"/>
            <a:ext cx="26368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69165" y="1181288"/>
            <a:ext cx="5701631" cy="27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RESULTADOS OBTENIDOS</a:t>
            </a:r>
          </a:p>
          <a:p>
            <a:pPr algn="l">
              <a:lnSpc>
                <a:spcPts val="7084"/>
              </a:lnSpc>
            </a:pPr>
            <a:endParaRPr lang="en-US" sz="6499" b="1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0320139" y="3593293"/>
            <a:ext cx="1955058" cy="1955058"/>
          </a:xfrm>
          <a:custGeom>
            <a:avLst/>
            <a:gdLst/>
            <a:ahLst/>
            <a:cxnLst/>
            <a:rect l="l" t="t" r="r" b="b"/>
            <a:pathLst>
              <a:path w="1955058" h="1955058">
                <a:moveTo>
                  <a:pt x="0" y="0"/>
                </a:moveTo>
                <a:lnTo>
                  <a:pt x="1955057" y="0"/>
                </a:lnTo>
                <a:lnTo>
                  <a:pt x="1955057" y="1955058"/>
                </a:lnTo>
                <a:lnTo>
                  <a:pt x="0" y="19550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TextBox 22"/>
          <p:cNvSpPr txBox="1"/>
          <p:nvPr/>
        </p:nvSpPr>
        <p:spPr>
          <a:xfrm>
            <a:off x="472283" y="6126592"/>
            <a:ext cx="3991280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Sistema implementado con funcionalidades clave para la gestión eficiente de incidentes.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71284" y="6126592"/>
            <a:ext cx="4165853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Extracción y análisis optimizado de datos mediante un cubo OLAP multidimensional.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51870" y="6126592"/>
            <a:ext cx="3291596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Identificación de patrones y tendencias para decisiones estratégicas.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06487" y="3106044"/>
            <a:ext cx="354396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Desarrollo del Software WEB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382230" y="3106044"/>
            <a:ext cx="354396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Proceso ETL y Cubo OLAP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99504" y="3106044"/>
            <a:ext cx="354396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Minería de Datos</a:t>
            </a:r>
          </a:p>
        </p:txBody>
      </p:sp>
      <p:sp>
        <p:nvSpPr>
          <p:cNvPr id="28" name="Freeform 28"/>
          <p:cNvSpPr/>
          <p:nvPr/>
        </p:nvSpPr>
        <p:spPr>
          <a:xfrm>
            <a:off x="6135952" y="3593293"/>
            <a:ext cx="2036518" cy="1955058"/>
          </a:xfrm>
          <a:custGeom>
            <a:avLst/>
            <a:gdLst/>
            <a:ahLst/>
            <a:cxnLst/>
            <a:rect l="l" t="t" r="r" b="b"/>
            <a:pathLst>
              <a:path w="2036518" h="1955058">
                <a:moveTo>
                  <a:pt x="0" y="0"/>
                </a:moveTo>
                <a:lnTo>
                  <a:pt x="2036518" y="0"/>
                </a:lnTo>
                <a:lnTo>
                  <a:pt x="2036518" y="1955058"/>
                </a:lnTo>
                <a:lnTo>
                  <a:pt x="0" y="19550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71930" y="-4264954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4" y="0"/>
                </a:lnTo>
                <a:lnTo>
                  <a:pt x="7156964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-1995235" y="1503420"/>
            <a:ext cx="4752397" cy="8628172"/>
            <a:chOff x="0" y="0"/>
            <a:chExt cx="349758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97580" cy="6350000"/>
            </a:xfrm>
            <a:custGeom>
              <a:avLst/>
              <a:gdLst/>
              <a:ahLst/>
              <a:cxnLst/>
              <a:rect l="l" t="t" r="r" b="b"/>
              <a:pathLst>
                <a:path w="3497580" h="635000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5"/>
              <a:stretch>
                <a:fillRect l="-628" r="-8092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39108" y="517674"/>
            <a:ext cx="126301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6.5Labs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34104" y="78561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2" name="Group 12"/>
          <p:cNvGrpSpPr/>
          <p:nvPr/>
        </p:nvGrpSpPr>
        <p:grpSpPr>
          <a:xfrm>
            <a:off x="2601279" y="402700"/>
            <a:ext cx="597518" cy="103605"/>
            <a:chOff x="0" y="0"/>
            <a:chExt cx="812800" cy="1409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1759" y="166213"/>
            <a:ext cx="983605" cy="983605"/>
          </a:xfrm>
          <a:custGeom>
            <a:avLst/>
            <a:gdLst/>
            <a:ahLst/>
            <a:cxnLst/>
            <a:rect l="l" t="t" r="r" b="b"/>
            <a:pathLst>
              <a:path w="983605" h="983605">
                <a:moveTo>
                  <a:pt x="0" y="0"/>
                </a:moveTo>
                <a:lnTo>
                  <a:pt x="983605" y="0"/>
                </a:lnTo>
                <a:lnTo>
                  <a:pt x="983605" y="983605"/>
                </a:lnTo>
                <a:lnTo>
                  <a:pt x="0" y="9836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6622935" y="9052538"/>
            <a:ext cx="2468924" cy="2468924"/>
          </a:xfrm>
          <a:custGeom>
            <a:avLst/>
            <a:gdLst/>
            <a:ahLst/>
            <a:cxnLst/>
            <a:rect l="l" t="t" r="r" b="b"/>
            <a:pathLst>
              <a:path w="2468924" h="2468924">
                <a:moveTo>
                  <a:pt x="0" y="0"/>
                </a:moveTo>
                <a:lnTo>
                  <a:pt x="2468923" y="0"/>
                </a:lnTo>
                <a:lnTo>
                  <a:pt x="2468923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12943465" y="330141"/>
            <a:ext cx="4315835" cy="1062774"/>
          </a:xfrm>
          <a:custGeom>
            <a:avLst/>
            <a:gdLst/>
            <a:ahLst/>
            <a:cxnLst/>
            <a:rect l="l" t="t" r="r" b="b"/>
            <a:pathLst>
              <a:path w="4315835" h="1062774">
                <a:moveTo>
                  <a:pt x="0" y="0"/>
                </a:moveTo>
                <a:lnTo>
                  <a:pt x="4315835" y="0"/>
                </a:lnTo>
                <a:lnTo>
                  <a:pt x="4315835" y="1062774"/>
                </a:lnTo>
                <a:lnTo>
                  <a:pt x="0" y="10627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3883886" y="6747814"/>
            <a:ext cx="1217496" cy="1217496"/>
          </a:xfrm>
          <a:custGeom>
            <a:avLst/>
            <a:gdLst/>
            <a:ahLst/>
            <a:cxnLst/>
            <a:rect l="l" t="t" r="r" b="b"/>
            <a:pathLst>
              <a:path w="1217496" h="1217496">
                <a:moveTo>
                  <a:pt x="0" y="0"/>
                </a:moveTo>
                <a:lnTo>
                  <a:pt x="1217497" y="0"/>
                </a:lnTo>
                <a:lnTo>
                  <a:pt x="1217497" y="1217496"/>
                </a:lnTo>
                <a:lnTo>
                  <a:pt x="0" y="12174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13815557" y="4926934"/>
            <a:ext cx="1354155" cy="1354155"/>
          </a:xfrm>
          <a:custGeom>
            <a:avLst/>
            <a:gdLst/>
            <a:ahLst/>
            <a:cxnLst/>
            <a:rect l="l" t="t" r="r" b="b"/>
            <a:pathLst>
              <a:path w="1354155" h="1354155">
                <a:moveTo>
                  <a:pt x="0" y="0"/>
                </a:moveTo>
                <a:lnTo>
                  <a:pt x="1354155" y="0"/>
                </a:lnTo>
                <a:lnTo>
                  <a:pt x="1354155" y="1354155"/>
                </a:lnTo>
                <a:lnTo>
                  <a:pt x="0" y="13541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12501993" y="3251814"/>
            <a:ext cx="3981283" cy="1208395"/>
          </a:xfrm>
          <a:custGeom>
            <a:avLst/>
            <a:gdLst/>
            <a:ahLst/>
            <a:cxnLst/>
            <a:rect l="l" t="t" r="r" b="b"/>
            <a:pathLst>
              <a:path w="3981283" h="1208395">
                <a:moveTo>
                  <a:pt x="0" y="0"/>
                </a:moveTo>
                <a:lnTo>
                  <a:pt x="3981283" y="0"/>
                </a:lnTo>
                <a:lnTo>
                  <a:pt x="3981283" y="1208395"/>
                </a:lnTo>
                <a:lnTo>
                  <a:pt x="0" y="12083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TextBox 21"/>
          <p:cNvSpPr txBox="1"/>
          <p:nvPr/>
        </p:nvSpPr>
        <p:spPr>
          <a:xfrm>
            <a:off x="17857396" y="8851031"/>
            <a:ext cx="26368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01279" y="424550"/>
            <a:ext cx="10047911" cy="343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OBSTÁCULOS PRESENTADOS DURANTE EL DESARROLLO</a:t>
            </a:r>
          </a:p>
          <a:p>
            <a:pPr algn="l">
              <a:lnSpc>
                <a:spcPts val="9099"/>
              </a:lnSpc>
              <a:spcBef>
                <a:spcPct val="0"/>
              </a:spcBef>
            </a:pPr>
            <a:endParaRPr lang="en-US" sz="6499" b="1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738798" y="3342058"/>
            <a:ext cx="7903611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1) Migración de la base de datos: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 transición de MySQL a SQL Server requirió ajustes significativos en la estructura de los datos y en las conexiones con el sistema.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757162" y="5148094"/>
            <a:ext cx="9866883" cy="2944421"/>
            <a:chOff x="0" y="0"/>
            <a:chExt cx="13155844" cy="392589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38100"/>
              <a:ext cx="12665094" cy="1751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2) Diseño e implementación del proceso ETL: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La construcción del flujo de extracción, transformación y carga (ETL) implicó enfrentar la complejidad de manejar y procesar grandes volúmenes de datos de manera eficiente.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68462" y="2174141"/>
              <a:ext cx="12587383" cy="1751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3) Configuración de la puerta de enlace de datos local: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 estableció una conexión para publicar la base de datos en línea y vincularla con Power BI Service, asegurando la accesibilidad y funcionalidad de los informes.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1039108" y="517674"/>
            <a:ext cx="126301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6.5Labs</a:t>
            </a:r>
          </a:p>
        </p:txBody>
      </p:sp>
      <p:sp>
        <p:nvSpPr>
          <p:cNvPr id="9" name="Freeform 9"/>
          <p:cNvSpPr/>
          <p:nvPr/>
        </p:nvSpPr>
        <p:spPr>
          <a:xfrm>
            <a:off x="-902372" y="1601548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7074430" y="9360811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481221" y="4713288"/>
            <a:ext cx="10567870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4"/>
              </a:lnSpc>
            </a:pPr>
            <a:r>
              <a:rPr lang="en-US" sz="6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CONCLUSION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233514" y="4543007"/>
            <a:ext cx="597518" cy="103605"/>
            <a:chOff x="0" y="0"/>
            <a:chExt cx="812800" cy="1409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1759" y="166213"/>
            <a:ext cx="983605" cy="983605"/>
          </a:xfrm>
          <a:custGeom>
            <a:avLst/>
            <a:gdLst/>
            <a:ahLst/>
            <a:cxnLst/>
            <a:rect l="l" t="t" r="r" b="b"/>
            <a:pathLst>
              <a:path w="983605" h="983605">
                <a:moveTo>
                  <a:pt x="0" y="0"/>
                </a:moveTo>
                <a:lnTo>
                  <a:pt x="983605" y="0"/>
                </a:lnTo>
                <a:lnTo>
                  <a:pt x="983605" y="983605"/>
                </a:lnTo>
                <a:lnTo>
                  <a:pt x="0" y="983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TextBox 16"/>
          <p:cNvSpPr txBox="1"/>
          <p:nvPr/>
        </p:nvSpPr>
        <p:spPr>
          <a:xfrm>
            <a:off x="17857396" y="8851031"/>
            <a:ext cx="26368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943465" y="330141"/>
            <a:ext cx="4315835" cy="1062774"/>
          </a:xfrm>
          <a:custGeom>
            <a:avLst/>
            <a:gdLst/>
            <a:ahLst/>
            <a:cxnLst/>
            <a:rect l="l" t="t" r="r" b="b"/>
            <a:pathLst>
              <a:path w="4315835" h="1062774">
                <a:moveTo>
                  <a:pt x="0" y="0"/>
                </a:moveTo>
                <a:lnTo>
                  <a:pt x="4315835" y="0"/>
                </a:lnTo>
                <a:lnTo>
                  <a:pt x="4315835" y="1062774"/>
                </a:lnTo>
                <a:lnTo>
                  <a:pt x="0" y="1062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1039108" y="517674"/>
            <a:ext cx="126301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6.5Labs</a:t>
            </a:r>
          </a:p>
        </p:txBody>
      </p:sp>
      <p:sp>
        <p:nvSpPr>
          <p:cNvPr id="9" name="Freeform 9"/>
          <p:cNvSpPr/>
          <p:nvPr/>
        </p:nvSpPr>
        <p:spPr>
          <a:xfrm>
            <a:off x="3125784" y="-656949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3" y="0"/>
                </a:lnTo>
                <a:lnTo>
                  <a:pt x="1565933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7074430" y="9360811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807354" y="4593837"/>
            <a:ext cx="14673292" cy="253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7"/>
              </a:lnSpc>
            </a:pPr>
            <a:r>
              <a:rPr lang="en-US" sz="9025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PREGUNTAS DE LA COMISIÓN</a:t>
            </a:r>
          </a:p>
          <a:p>
            <a:pPr algn="ctr">
              <a:lnSpc>
                <a:spcPts val="9837"/>
              </a:lnSpc>
            </a:pPr>
            <a:endParaRPr lang="en-US" sz="9025" b="1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71759" y="166213"/>
            <a:ext cx="983605" cy="983605"/>
          </a:xfrm>
          <a:custGeom>
            <a:avLst/>
            <a:gdLst/>
            <a:ahLst/>
            <a:cxnLst/>
            <a:rect l="l" t="t" r="r" b="b"/>
            <a:pathLst>
              <a:path w="983605" h="983605">
                <a:moveTo>
                  <a:pt x="0" y="0"/>
                </a:moveTo>
                <a:lnTo>
                  <a:pt x="983605" y="0"/>
                </a:lnTo>
                <a:lnTo>
                  <a:pt x="983605" y="983605"/>
                </a:lnTo>
                <a:lnTo>
                  <a:pt x="0" y="983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17857396" y="8851031"/>
            <a:ext cx="26368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943465" y="330141"/>
            <a:ext cx="4315835" cy="1062774"/>
          </a:xfrm>
          <a:custGeom>
            <a:avLst/>
            <a:gdLst/>
            <a:ahLst/>
            <a:cxnLst/>
            <a:rect l="l" t="t" r="r" b="b"/>
            <a:pathLst>
              <a:path w="4315835" h="1062774">
                <a:moveTo>
                  <a:pt x="0" y="0"/>
                </a:moveTo>
                <a:lnTo>
                  <a:pt x="4315835" y="0"/>
                </a:lnTo>
                <a:lnTo>
                  <a:pt x="4315835" y="1062774"/>
                </a:lnTo>
                <a:lnTo>
                  <a:pt x="0" y="1062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5" name="Group 15"/>
          <p:cNvGrpSpPr/>
          <p:nvPr/>
        </p:nvGrpSpPr>
        <p:grpSpPr>
          <a:xfrm>
            <a:off x="4392958" y="4508112"/>
            <a:ext cx="597518" cy="103605"/>
            <a:chOff x="0" y="0"/>
            <a:chExt cx="812800" cy="1409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8946165" y="9172263"/>
            <a:ext cx="1263019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6.5Labs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857396" y="8851031"/>
            <a:ext cx="26368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17</a:t>
            </a:r>
          </a:p>
        </p:txBody>
      </p:sp>
      <p:sp>
        <p:nvSpPr>
          <p:cNvPr id="9" name="Freeform 9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5202610" y="1202110"/>
            <a:ext cx="7882781" cy="7882781"/>
          </a:xfrm>
          <a:custGeom>
            <a:avLst/>
            <a:gdLst/>
            <a:ahLst/>
            <a:cxnLst/>
            <a:rect l="l" t="t" r="r" b="b"/>
            <a:pathLst>
              <a:path w="7882781" h="7882781">
                <a:moveTo>
                  <a:pt x="0" y="0"/>
                </a:moveTo>
                <a:lnTo>
                  <a:pt x="7882780" y="0"/>
                </a:lnTo>
                <a:lnTo>
                  <a:pt x="7882780" y="7882780"/>
                </a:lnTo>
                <a:lnTo>
                  <a:pt x="0" y="788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219447" y="1115495"/>
            <a:ext cx="11849106" cy="7455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94"/>
              </a:lnSpc>
            </a:pPr>
            <a:r>
              <a:rPr lang="en-US" sz="2113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MUCHAS </a:t>
            </a:r>
          </a:p>
          <a:p>
            <a:pPr algn="ctr">
              <a:lnSpc>
                <a:spcPts val="29594"/>
              </a:lnSpc>
              <a:spcBef>
                <a:spcPct val="0"/>
              </a:spcBef>
            </a:pPr>
            <a:r>
              <a:rPr lang="en-US" sz="2113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GRACIAS</a:t>
            </a:r>
          </a:p>
        </p:txBody>
      </p:sp>
      <p:sp>
        <p:nvSpPr>
          <p:cNvPr id="12" name="Freeform 12"/>
          <p:cNvSpPr/>
          <p:nvPr/>
        </p:nvSpPr>
        <p:spPr>
          <a:xfrm>
            <a:off x="6884388" y="8158579"/>
            <a:ext cx="2461710" cy="2461710"/>
          </a:xfrm>
          <a:custGeom>
            <a:avLst/>
            <a:gdLst/>
            <a:ahLst/>
            <a:cxnLst/>
            <a:rect l="l" t="t" r="r" b="b"/>
            <a:pathLst>
              <a:path w="2461710" h="2461710">
                <a:moveTo>
                  <a:pt x="0" y="0"/>
                </a:moveTo>
                <a:lnTo>
                  <a:pt x="2461710" y="0"/>
                </a:lnTo>
                <a:lnTo>
                  <a:pt x="2461710" y="2461710"/>
                </a:lnTo>
                <a:lnTo>
                  <a:pt x="0" y="2461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2943465" y="330141"/>
            <a:ext cx="4315835" cy="1062774"/>
          </a:xfrm>
          <a:custGeom>
            <a:avLst/>
            <a:gdLst/>
            <a:ahLst/>
            <a:cxnLst/>
            <a:rect l="l" t="t" r="r" b="b"/>
            <a:pathLst>
              <a:path w="4315835" h="1062774">
                <a:moveTo>
                  <a:pt x="0" y="0"/>
                </a:moveTo>
                <a:lnTo>
                  <a:pt x="4315835" y="0"/>
                </a:lnTo>
                <a:lnTo>
                  <a:pt x="4315835" y="1062774"/>
                </a:lnTo>
                <a:lnTo>
                  <a:pt x="0" y="1062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90489" y="-4866186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4" y="0"/>
                </a:lnTo>
                <a:lnTo>
                  <a:pt x="7156964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882609" y="5653128"/>
            <a:ext cx="2468924" cy="2468924"/>
          </a:xfrm>
          <a:custGeom>
            <a:avLst/>
            <a:gdLst/>
            <a:ahLst/>
            <a:cxnLst/>
            <a:rect l="l" t="t" r="r" b="b"/>
            <a:pathLst>
              <a:path w="2468924" h="2468924">
                <a:moveTo>
                  <a:pt x="0" y="0"/>
                </a:moveTo>
                <a:lnTo>
                  <a:pt x="2468924" y="0"/>
                </a:lnTo>
                <a:lnTo>
                  <a:pt x="2468924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6759053" y="245733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8324986" y="330141"/>
            <a:ext cx="597518" cy="103605"/>
            <a:chOff x="0" y="0"/>
            <a:chExt cx="812800" cy="1409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9108" y="517674"/>
            <a:ext cx="126301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6.5Labs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1759" y="166213"/>
            <a:ext cx="983605" cy="983605"/>
          </a:xfrm>
          <a:custGeom>
            <a:avLst/>
            <a:gdLst/>
            <a:ahLst/>
            <a:cxnLst/>
            <a:rect l="l" t="t" r="r" b="b"/>
            <a:pathLst>
              <a:path w="983605" h="983605">
                <a:moveTo>
                  <a:pt x="0" y="0"/>
                </a:moveTo>
                <a:lnTo>
                  <a:pt x="983605" y="0"/>
                </a:lnTo>
                <a:lnTo>
                  <a:pt x="983605" y="983605"/>
                </a:lnTo>
                <a:lnTo>
                  <a:pt x="0" y="983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5" name="Group 15"/>
          <p:cNvGrpSpPr/>
          <p:nvPr/>
        </p:nvGrpSpPr>
        <p:grpSpPr>
          <a:xfrm>
            <a:off x="7958413" y="3512239"/>
            <a:ext cx="597518" cy="59751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958413" y="4435542"/>
            <a:ext cx="597518" cy="59751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958413" y="2588936"/>
            <a:ext cx="597518" cy="59751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01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958413" y="5356909"/>
            <a:ext cx="597518" cy="59751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04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958413" y="6278277"/>
            <a:ext cx="597518" cy="597518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05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958413" y="7199645"/>
            <a:ext cx="597518" cy="597518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0" y="1028700"/>
            <a:ext cx="7840408" cy="8884233"/>
            <a:chOff x="0" y="0"/>
            <a:chExt cx="5523230" cy="625856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523230" cy="6258560"/>
            </a:xfrm>
            <a:custGeom>
              <a:avLst/>
              <a:gdLst/>
              <a:ahLst/>
              <a:cxnLst/>
              <a:rect l="l" t="t" r="r" b="b"/>
              <a:pathLst>
                <a:path w="5523230" h="6258560">
                  <a:moveTo>
                    <a:pt x="0" y="0"/>
                  </a:moveTo>
                  <a:lnTo>
                    <a:pt x="2393950" y="273050"/>
                  </a:lnTo>
                  <a:lnTo>
                    <a:pt x="5335270" y="4263390"/>
                  </a:lnTo>
                  <a:lnTo>
                    <a:pt x="5523230" y="6258560"/>
                  </a:lnTo>
                  <a:lnTo>
                    <a:pt x="1343660" y="6090920"/>
                  </a:lnTo>
                  <a:close/>
                </a:path>
              </a:pathLst>
            </a:custGeom>
            <a:blipFill>
              <a:blip r:embed="rId6"/>
              <a:stretch>
                <a:fillRect l="-1331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7857396" y="8851031"/>
            <a:ext cx="26368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324986" y="309921"/>
            <a:ext cx="3637432" cy="227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TABLA DE CONTENIDO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844452" y="2652745"/>
            <a:ext cx="27263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iNTEGRANTES DEL PROYECTO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863502" y="3638332"/>
            <a:ext cx="155375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iNTRODUCCION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844452" y="4355882"/>
            <a:ext cx="310750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Problemática a Resolver Y pROPUESTA DE Solución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679756" y="6185245"/>
            <a:ext cx="3307095" cy="853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7"/>
              </a:lnSpc>
              <a:spcBef>
                <a:spcPct val="0"/>
              </a:spcBef>
            </a:pPr>
            <a:r>
              <a:rPr lang="en-US" sz="2448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Objetivo General Y Objetivos Específicos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844452" y="5273457"/>
            <a:ext cx="297770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Alcances y limitaciones del proyecto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2943465" y="2588936"/>
            <a:ext cx="597518" cy="597518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09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958413" y="8351248"/>
            <a:ext cx="597518" cy="597518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07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2943465" y="3510304"/>
            <a:ext cx="597518" cy="597518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10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2943465" y="4431672"/>
            <a:ext cx="597518" cy="597518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11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2943465" y="5353040"/>
            <a:ext cx="597518" cy="597518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12</a:t>
              </a:r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8779771" y="7289532"/>
            <a:ext cx="362949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Metodología de trabajo para el desarrollo del proyecto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844452" y="9275791"/>
            <a:ext cx="294753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Arquitectura del software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3799646" y="2649570"/>
            <a:ext cx="17689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Modelo de datos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799646" y="3574113"/>
            <a:ext cx="25022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Tecnologías utilizadas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3799646" y="4355882"/>
            <a:ext cx="345965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DEMOSTRACIÓN DEL RESULTADO DEL PROYECTO</a:t>
            </a:r>
          </a:p>
        </p:txBody>
      </p:sp>
      <p:sp>
        <p:nvSpPr>
          <p:cNvPr id="62" name="Freeform 62"/>
          <p:cNvSpPr/>
          <p:nvPr/>
        </p:nvSpPr>
        <p:spPr>
          <a:xfrm>
            <a:off x="12943465" y="330141"/>
            <a:ext cx="4315835" cy="1062774"/>
          </a:xfrm>
          <a:custGeom>
            <a:avLst/>
            <a:gdLst/>
            <a:ahLst/>
            <a:cxnLst/>
            <a:rect l="l" t="t" r="r" b="b"/>
            <a:pathLst>
              <a:path w="4315835" h="1062774">
                <a:moveTo>
                  <a:pt x="0" y="0"/>
                </a:moveTo>
                <a:lnTo>
                  <a:pt x="4315835" y="0"/>
                </a:lnTo>
                <a:lnTo>
                  <a:pt x="4315835" y="1062774"/>
                </a:lnTo>
                <a:lnTo>
                  <a:pt x="0" y="10627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3" name="Group 63"/>
          <p:cNvGrpSpPr/>
          <p:nvPr/>
        </p:nvGrpSpPr>
        <p:grpSpPr>
          <a:xfrm>
            <a:off x="12943465" y="6261283"/>
            <a:ext cx="597518" cy="597518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13</a:t>
              </a:r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13826733" y="5423192"/>
            <a:ext cx="24105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Resultados obtenidos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12943465" y="7274983"/>
            <a:ext cx="597518" cy="597518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14</a:t>
              </a:r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13826733" y="6123011"/>
            <a:ext cx="262502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Obstáculos presentados durante el desarrollo</a:t>
            </a:r>
          </a:p>
        </p:txBody>
      </p:sp>
      <p:grpSp>
        <p:nvGrpSpPr>
          <p:cNvPr id="71" name="Group 71"/>
          <p:cNvGrpSpPr/>
          <p:nvPr/>
        </p:nvGrpSpPr>
        <p:grpSpPr>
          <a:xfrm>
            <a:off x="7970492" y="9211983"/>
            <a:ext cx="597518" cy="597518"/>
            <a:chOff x="0" y="0"/>
            <a:chExt cx="812800" cy="8128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08</a:t>
              </a:r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8844452" y="8447805"/>
            <a:ext cx="99346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ROAD MAP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3728649" y="7338792"/>
            <a:ext cx="28211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PREGUNTAS DE LA COMISIÓN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6307403" y="8660782"/>
            <a:ext cx="2468924" cy="2468924"/>
          </a:xfrm>
          <a:custGeom>
            <a:avLst/>
            <a:gdLst/>
            <a:ahLst/>
            <a:cxnLst/>
            <a:rect l="l" t="t" r="r" b="b"/>
            <a:pathLst>
              <a:path w="2468924" h="2468924">
                <a:moveTo>
                  <a:pt x="0" y="0"/>
                </a:moveTo>
                <a:lnTo>
                  <a:pt x="2468924" y="0"/>
                </a:lnTo>
                <a:lnTo>
                  <a:pt x="2468924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-526826" y="1467597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4" y="0"/>
                </a:lnTo>
                <a:lnTo>
                  <a:pt x="1565934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039108" y="517674"/>
            <a:ext cx="126301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6.5Labs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1759" y="166213"/>
            <a:ext cx="983605" cy="983605"/>
          </a:xfrm>
          <a:custGeom>
            <a:avLst/>
            <a:gdLst/>
            <a:ahLst/>
            <a:cxnLst/>
            <a:rect l="l" t="t" r="r" b="b"/>
            <a:pathLst>
              <a:path w="983605" h="983605">
                <a:moveTo>
                  <a:pt x="0" y="0"/>
                </a:moveTo>
                <a:lnTo>
                  <a:pt x="983605" y="0"/>
                </a:lnTo>
                <a:lnTo>
                  <a:pt x="983605" y="983605"/>
                </a:lnTo>
                <a:lnTo>
                  <a:pt x="0" y="983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2" name="Group 12"/>
          <p:cNvGrpSpPr/>
          <p:nvPr/>
        </p:nvGrpSpPr>
        <p:grpSpPr>
          <a:xfrm>
            <a:off x="6828690" y="4811186"/>
            <a:ext cx="8797913" cy="1543050"/>
            <a:chOff x="0" y="0"/>
            <a:chExt cx="2317146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17146" cy="406400"/>
            </a:xfrm>
            <a:custGeom>
              <a:avLst/>
              <a:gdLst/>
              <a:ahLst/>
              <a:cxnLst/>
              <a:rect l="l" t="t" r="r" b="b"/>
              <a:pathLst>
                <a:path w="2317146" h="406400">
                  <a:moveTo>
                    <a:pt x="44879" y="0"/>
                  </a:moveTo>
                  <a:lnTo>
                    <a:pt x="2272267" y="0"/>
                  </a:lnTo>
                  <a:cubicBezTo>
                    <a:pt x="2297053" y="0"/>
                    <a:pt x="2317146" y="20093"/>
                    <a:pt x="2317146" y="44879"/>
                  </a:cubicBezTo>
                  <a:lnTo>
                    <a:pt x="2317146" y="361521"/>
                  </a:lnTo>
                  <a:cubicBezTo>
                    <a:pt x="2317146" y="386307"/>
                    <a:pt x="2297053" y="406400"/>
                    <a:pt x="2272267" y="406400"/>
                  </a:cubicBezTo>
                  <a:lnTo>
                    <a:pt x="44879" y="406400"/>
                  </a:lnTo>
                  <a:cubicBezTo>
                    <a:pt x="20093" y="406400"/>
                    <a:pt x="0" y="386307"/>
                    <a:pt x="0" y="361521"/>
                  </a:cubicBezTo>
                  <a:lnTo>
                    <a:pt x="0" y="44879"/>
                  </a:lnTo>
                  <a:cubicBezTo>
                    <a:pt x="0" y="20093"/>
                    <a:pt x="20093" y="0"/>
                    <a:pt x="44879" y="0"/>
                  </a:cubicBezTo>
                  <a:close/>
                </a:path>
              </a:pathLst>
            </a:custGeom>
            <a:solidFill>
              <a:srgbClr val="59000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31714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28690" y="2877611"/>
            <a:ext cx="8797913" cy="1543050"/>
            <a:chOff x="0" y="0"/>
            <a:chExt cx="2317146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17146" cy="406400"/>
            </a:xfrm>
            <a:custGeom>
              <a:avLst/>
              <a:gdLst/>
              <a:ahLst/>
              <a:cxnLst/>
              <a:rect l="l" t="t" r="r" b="b"/>
              <a:pathLst>
                <a:path w="2317146" h="406400">
                  <a:moveTo>
                    <a:pt x="44879" y="0"/>
                  </a:moveTo>
                  <a:lnTo>
                    <a:pt x="2272267" y="0"/>
                  </a:lnTo>
                  <a:cubicBezTo>
                    <a:pt x="2297053" y="0"/>
                    <a:pt x="2317146" y="20093"/>
                    <a:pt x="2317146" y="44879"/>
                  </a:cubicBezTo>
                  <a:lnTo>
                    <a:pt x="2317146" y="361521"/>
                  </a:lnTo>
                  <a:cubicBezTo>
                    <a:pt x="2317146" y="386307"/>
                    <a:pt x="2297053" y="406400"/>
                    <a:pt x="2272267" y="406400"/>
                  </a:cubicBezTo>
                  <a:lnTo>
                    <a:pt x="44879" y="406400"/>
                  </a:lnTo>
                  <a:cubicBezTo>
                    <a:pt x="20093" y="406400"/>
                    <a:pt x="0" y="386307"/>
                    <a:pt x="0" y="361521"/>
                  </a:cubicBezTo>
                  <a:lnTo>
                    <a:pt x="0" y="44879"/>
                  </a:lnTo>
                  <a:cubicBezTo>
                    <a:pt x="0" y="20093"/>
                    <a:pt x="20093" y="0"/>
                    <a:pt x="44879" y="0"/>
                  </a:cubicBezTo>
                  <a:close/>
                </a:path>
              </a:pathLst>
            </a:custGeom>
            <a:solidFill>
              <a:srgbClr val="59000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31714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28690" y="6745866"/>
            <a:ext cx="8797913" cy="1543050"/>
            <a:chOff x="0" y="0"/>
            <a:chExt cx="2317146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17146" cy="406400"/>
            </a:xfrm>
            <a:custGeom>
              <a:avLst/>
              <a:gdLst/>
              <a:ahLst/>
              <a:cxnLst/>
              <a:rect l="l" t="t" r="r" b="b"/>
              <a:pathLst>
                <a:path w="2317146" h="406400">
                  <a:moveTo>
                    <a:pt x="44879" y="0"/>
                  </a:moveTo>
                  <a:lnTo>
                    <a:pt x="2272267" y="0"/>
                  </a:lnTo>
                  <a:cubicBezTo>
                    <a:pt x="2297053" y="0"/>
                    <a:pt x="2317146" y="20093"/>
                    <a:pt x="2317146" y="44879"/>
                  </a:cubicBezTo>
                  <a:lnTo>
                    <a:pt x="2317146" y="361521"/>
                  </a:lnTo>
                  <a:cubicBezTo>
                    <a:pt x="2317146" y="386307"/>
                    <a:pt x="2297053" y="406400"/>
                    <a:pt x="2272267" y="406400"/>
                  </a:cubicBezTo>
                  <a:lnTo>
                    <a:pt x="44879" y="406400"/>
                  </a:lnTo>
                  <a:cubicBezTo>
                    <a:pt x="20093" y="406400"/>
                    <a:pt x="0" y="386307"/>
                    <a:pt x="0" y="361521"/>
                  </a:cubicBezTo>
                  <a:lnTo>
                    <a:pt x="0" y="44879"/>
                  </a:lnTo>
                  <a:cubicBezTo>
                    <a:pt x="0" y="20093"/>
                    <a:pt x="20093" y="0"/>
                    <a:pt x="44879" y="0"/>
                  </a:cubicBezTo>
                  <a:close/>
                </a:path>
              </a:pathLst>
            </a:custGeom>
            <a:solidFill>
              <a:srgbClr val="59000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31714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7176922" y="6824766"/>
            <a:ext cx="1396789" cy="1337936"/>
          </a:xfrm>
          <a:custGeom>
            <a:avLst/>
            <a:gdLst/>
            <a:ahLst/>
            <a:cxnLst/>
            <a:rect l="l" t="t" r="r" b="b"/>
            <a:pathLst>
              <a:path w="1396789" h="1337936">
                <a:moveTo>
                  <a:pt x="0" y="0"/>
                </a:moveTo>
                <a:lnTo>
                  <a:pt x="1396789" y="0"/>
                </a:lnTo>
                <a:lnTo>
                  <a:pt x="1396789" y="1337935"/>
                </a:lnTo>
                <a:lnTo>
                  <a:pt x="0" y="133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7176922" y="4903875"/>
            <a:ext cx="1396789" cy="1311488"/>
          </a:xfrm>
          <a:custGeom>
            <a:avLst/>
            <a:gdLst/>
            <a:ahLst/>
            <a:cxnLst/>
            <a:rect l="l" t="t" r="r" b="b"/>
            <a:pathLst>
              <a:path w="1396789" h="1311488">
                <a:moveTo>
                  <a:pt x="0" y="0"/>
                </a:moveTo>
                <a:lnTo>
                  <a:pt x="1396789" y="0"/>
                </a:lnTo>
                <a:lnTo>
                  <a:pt x="1396789" y="1311488"/>
                </a:lnTo>
                <a:lnTo>
                  <a:pt x="0" y="13114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91" r="-769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7176922" y="2959513"/>
            <a:ext cx="1396789" cy="1308412"/>
          </a:xfrm>
          <a:custGeom>
            <a:avLst/>
            <a:gdLst/>
            <a:ahLst/>
            <a:cxnLst/>
            <a:rect l="l" t="t" r="r" b="b"/>
            <a:pathLst>
              <a:path w="1396789" h="1308412">
                <a:moveTo>
                  <a:pt x="0" y="0"/>
                </a:moveTo>
                <a:lnTo>
                  <a:pt x="1396789" y="0"/>
                </a:lnTo>
                <a:lnTo>
                  <a:pt x="1396789" y="1308412"/>
                </a:lnTo>
                <a:lnTo>
                  <a:pt x="0" y="13084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Freeform 24"/>
          <p:cNvSpPr/>
          <p:nvPr/>
        </p:nvSpPr>
        <p:spPr>
          <a:xfrm>
            <a:off x="12943465" y="330141"/>
            <a:ext cx="4315835" cy="1062774"/>
          </a:xfrm>
          <a:custGeom>
            <a:avLst/>
            <a:gdLst/>
            <a:ahLst/>
            <a:cxnLst/>
            <a:rect l="l" t="t" r="r" b="b"/>
            <a:pathLst>
              <a:path w="4315835" h="1062774">
                <a:moveTo>
                  <a:pt x="0" y="0"/>
                </a:moveTo>
                <a:lnTo>
                  <a:pt x="4315835" y="0"/>
                </a:lnTo>
                <a:lnTo>
                  <a:pt x="4315835" y="1062774"/>
                </a:lnTo>
                <a:lnTo>
                  <a:pt x="0" y="1062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TextBox 25"/>
          <p:cNvSpPr txBox="1"/>
          <p:nvPr/>
        </p:nvSpPr>
        <p:spPr>
          <a:xfrm>
            <a:off x="17857396" y="8851031"/>
            <a:ext cx="26368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65714" y="4172666"/>
            <a:ext cx="5874663" cy="937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Integrantes del proyecto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20848" y="4958161"/>
            <a:ext cx="5611892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Luis Valenzuela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Desarrollo de software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Desarrollo Web - ETL - Cubo OLAP - Power BI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20848" y="6979701"/>
            <a:ext cx="4353520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Felipe Vega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Desarrollo de software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Desarrollo Web - Mineria de datos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20848" y="3099686"/>
            <a:ext cx="2387322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Víctor Reyes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Jefe de proyecto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Desarrollo Web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6307403" y="8660782"/>
            <a:ext cx="2468924" cy="2468924"/>
          </a:xfrm>
          <a:custGeom>
            <a:avLst/>
            <a:gdLst/>
            <a:ahLst/>
            <a:cxnLst/>
            <a:rect l="l" t="t" r="r" b="b"/>
            <a:pathLst>
              <a:path w="2468924" h="2468924">
                <a:moveTo>
                  <a:pt x="0" y="0"/>
                </a:moveTo>
                <a:lnTo>
                  <a:pt x="2468924" y="0"/>
                </a:lnTo>
                <a:lnTo>
                  <a:pt x="2468924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-526826" y="1467597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4" y="0"/>
                </a:lnTo>
                <a:lnTo>
                  <a:pt x="1565934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039108" y="517674"/>
            <a:ext cx="126301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6.5Labs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1759" y="166213"/>
            <a:ext cx="983605" cy="983605"/>
          </a:xfrm>
          <a:custGeom>
            <a:avLst/>
            <a:gdLst/>
            <a:ahLst/>
            <a:cxnLst/>
            <a:rect l="l" t="t" r="r" b="b"/>
            <a:pathLst>
              <a:path w="983605" h="983605">
                <a:moveTo>
                  <a:pt x="0" y="0"/>
                </a:moveTo>
                <a:lnTo>
                  <a:pt x="983605" y="0"/>
                </a:lnTo>
                <a:lnTo>
                  <a:pt x="983605" y="983605"/>
                </a:lnTo>
                <a:lnTo>
                  <a:pt x="0" y="983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2943465" y="330141"/>
            <a:ext cx="4315835" cy="1062774"/>
          </a:xfrm>
          <a:custGeom>
            <a:avLst/>
            <a:gdLst/>
            <a:ahLst/>
            <a:cxnLst/>
            <a:rect l="l" t="t" r="r" b="b"/>
            <a:pathLst>
              <a:path w="4315835" h="1062774">
                <a:moveTo>
                  <a:pt x="0" y="0"/>
                </a:moveTo>
                <a:lnTo>
                  <a:pt x="4315835" y="0"/>
                </a:lnTo>
                <a:lnTo>
                  <a:pt x="4315835" y="1062774"/>
                </a:lnTo>
                <a:lnTo>
                  <a:pt x="0" y="1062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2965188" y="2412789"/>
            <a:ext cx="12357623" cy="379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RescateSoft es un sistema diseñado para digitalizar y centralizar la gestión de incidentes atendidos por bomberos. Surge como respuesta a las limitaciones del uso de formularios en papel, que dificultan el análisis y la toma de decisiones estratégicas.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El objetivo es mejorar la eficiencia operativa, permitiendo un registro rápido, análisis avanzado y visualización de datos clave mediante herramientas modernas y seguras.</a:t>
            </a:r>
          </a:p>
        </p:txBody>
      </p:sp>
      <p:sp>
        <p:nvSpPr>
          <p:cNvPr id="14" name="Freeform 14"/>
          <p:cNvSpPr/>
          <p:nvPr/>
        </p:nvSpPr>
        <p:spPr>
          <a:xfrm>
            <a:off x="4894641" y="6812681"/>
            <a:ext cx="1616249" cy="1848102"/>
          </a:xfrm>
          <a:custGeom>
            <a:avLst/>
            <a:gdLst/>
            <a:ahLst/>
            <a:cxnLst/>
            <a:rect l="l" t="t" r="r" b="b"/>
            <a:pathLst>
              <a:path w="1616249" h="1848102">
                <a:moveTo>
                  <a:pt x="0" y="0"/>
                </a:moveTo>
                <a:lnTo>
                  <a:pt x="1616249" y="0"/>
                </a:lnTo>
                <a:lnTo>
                  <a:pt x="1616249" y="1848101"/>
                </a:lnTo>
                <a:lnTo>
                  <a:pt x="0" y="18481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8246702" y="7027840"/>
            <a:ext cx="1776264" cy="1417782"/>
          </a:xfrm>
          <a:custGeom>
            <a:avLst/>
            <a:gdLst/>
            <a:ahLst/>
            <a:cxnLst/>
            <a:rect l="l" t="t" r="r" b="b"/>
            <a:pathLst>
              <a:path w="1776264" h="1417782">
                <a:moveTo>
                  <a:pt x="0" y="0"/>
                </a:moveTo>
                <a:lnTo>
                  <a:pt x="1776265" y="0"/>
                </a:lnTo>
                <a:lnTo>
                  <a:pt x="1776265" y="1417782"/>
                </a:lnTo>
                <a:lnTo>
                  <a:pt x="0" y="14177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1756517" y="6806819"/>
            <a:ext cx="2310127" cy="1848102"/>
          </a:xfrm>
          <a:custGeom>
            <a:avLst/>
            <a:gdLst/>
            <a:ahLst/>
            <a:cxnLst/>
            <a:rect l="l" t="t" r="r" b="b"/>
            <a:pathLst>
              <a:path w="2310127" h="1848102">
                <a:moveTo>
                  <a:pt x="0" y="0"/>
                </a:moveTo>
                <a:lnTo>
                  <a:pt x="2310127" y="0"/>
                </a:lnTo>
                <a:lnTo>
                  <a:pt x="2310127" y="1848102"/>
                </a:lnTo>
                <a:lnTo>
                  <a:pt x="0" y="18481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TextBox 17"/>
          <p:cNvSpPr txBox="1"/>
          <p:nvPr/>
        </p:nvSpPr>
        <p:spPr>
          <a:xfrm>
            <a:off x="17857396" y="8851031"/>
            <a:ext cx="26368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48396" y="1035518"/>
            <a:ext cx="2991207" cy="937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iNTRODUCCION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648396" y="1098015"/>
            <a:ext cx="597518" cy="103605"/>
            <a:chOff x="0" y="0"/>
            <a:chExt cx="812800" cy="14093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-3131824" y="6686790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6674519" y="9477375"/>
            <a:ext cx="2468924" cy="2468924"/>
          </a:xfrm>
          <a:custGeom>
            <a:avLst/>
            <a:gdLst/>
            <a:ahLst/>
            <a:cxnLst/>
            <a:rect l="l" t="t" r="r" b="b"/>
            <a:pathLst>
              <a:path w="2468924" h="2468924">
                <a:moveTo>
                  <a:pt x="0" y="0"/>
                </a:moveTo>
                <a:lnTo>
                  <a:pt x="2468924" y="0"/>
                </a:lnTo>
                <a:lnTo>
                  <a:pt x="2468924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2654471" y="228041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4" y="0"/>
                </a:lnTo>
                <a:lnTo>
                  <a:pt x="1565934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1073100" y="2410844"/>
            <a:ext cx="597518" cy="103605"/>
            <a:chOff x="0" y="0"/>
            <a:chExt cx="812800" cy="1409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9108" y="517674"/>
            <a:ext cx="126301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6.5Labs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1759" y="166213"/>
            <a:ext cx="983605" cy="983605"/>
          </a:xfrm>
          <a:custGeom>
            <a:avLst/>
            <a:gdLst/>
            <a:ahLst/>
            <a:cxnLst/>
            <a:rect l="l" t="t" r="r" b="b"/>
            <a:pathLst>
              <a:path w="983605" h="983605">
                <a:moveTo>
                  <a:pt x="0" y="0"/>
                </a:moveTo>
                <a:lnTo>
                  <a:pt x="983605" y="0"/>
                </a:lnTo>
                <a:lnTo>
                  <a:pt x="983605" y="983605"/>
                </a:lnTo>
                <a:lnTo>
                  <a:pt x="0" y="9836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502933" y="4672846"/>
            <a:ext cx="2584802" cy="2161835"/>
          </a:xfrm>
          <a:custGeom>
            <a:avLst/>
            <a:gdLst/>
            <a:ahLst/>
            <a:cxnLst/>
            <a:rect l="l" t="t" r="r" b="b"/>
            <a:pathLst>
              <a:path w="2584802" h="2161835">
                <a:moveTo>
                  <a:pt x="0" y="0"/>
                </a:moveTo>
                <a:lnTo>
                  <a:pt x="2584802" y="0"/>
                </a:lnTo>
                <a:lnTo>
                  <a:pt x="2584802" y="2161835"/>
                </a:lnTo>
                <a:lnTo>
                  <a:pt x="0" y="21618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5436358" y="4672846"/>
            <a:ext cx="2200341" cy="2161835"/>
          </a:xfrm>
          <a:custGeom>
            <a:avLst/>
            <a:gdLst/>
            <a:ahLst/>
            <a:cxnLst/>
            <a:rect l="l" t="t" r="r" b="b"/>
            <a:pathLst>
              <a:path w="2200341" h="2161835">
                <a:moveTo>
                  <a:pt x="0" y="0"/>
                </a:moveTo>
                <a:lnTo>
                  <a:pt x="2200341" y="0"/>
                </a:lnTo>
                <a:lnTo>
                  <a:pt x="2200341" y="2161835"/>
                </a:lnTo>
                <a:lnTo>
                  <a:pt x="0" y="21618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12943465" y="330141"/>
            <a:ext cx="4315835" cy="1062774"/>
          </a:xfrm>
          <a:custGeom>
            <a:avLst/>
            <a:gdLst/>
            <a:ahLst/>
            <a:cxnLst/>
            <a:rect l="l" t="t" r="r" b="b"/>
            <a:pathLst>
              <a:path w="4315835" h="1062774">
                <a:moveTo>
                  <a:pt x="0" y="0"/>
                </a:moveTo>
                <a:lnTo>
                  <a:pt x="4315835" y="0"/>
                </a:lnTo>
                <a:lnTo>
                  <a:pt x="4315835" y="1062774"/>
                </a:lnTo>
                <a:lnTo>
                  <a:pt x="0" y="10627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8" name="Group 18"/>
          <p:cNvGrpSpPr/>
          <p:nvPr/>
        </p:nvGrpSpPr>
        <p:grpSpPr>
          <a:xfrm>
            <a:off x="8322212" y="3506213"/>
            <a:ext cx="1643576" cy="164357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9000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818011" y="4762797"/>
            <a:ext cx="492163" cy="49216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435167" y="4762797"/>
            <a:ext cx="492163" cy="49216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812231" y="6943498"/>
            <a:ext cx="493013" cy="49301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1064092" y="5361976"/>
            <a:ext cx="3316413" cy="1181472"/>
          </a:xfrm>
          <a:custGeom>
            <a:avLst/>
            <a:gdLst/>
            <a:ahLst/>
            <a:cxnLst/>
            <a:rect l="l" t="t" r="r" b="b"/>
            <a:pathLst>
              <a:path w="3316413" h="1181472">
                <a:moveTo>
                  <a:pt x="0" y="0"/>
                </a:moveTo>
                <a:lnTo>
                  <a:pt x="3316413" y="0"/>
                </a:lnTo>
                <a:lnTo>
                  <a:pt x="3316413" y="1181472"/>
                </a:lnTo>
                <a:lnTo>
                  <a:pt x="0" y="11814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1" name="Freeform 31"/>
          <p:cNvSpPr/>
          <p:nvPr/>
        </p:nvSpPr>
        <p:spPr>
          <a:xfrm>
            <a:off x="14540984" y="5361976"/>
            <a:ext cx="3316413" cy="1181472"/>
          </a:xfrm>
          <a:custGeom>
            <a:avLst/>
            <a:gdLst/>
            <a:ahLst/>
            <a:cxnLst/>
            <a:rect l="l" t="t" r="r" b="b"/>
            <a:pathLst>
              <a:path w="3316413" h="1181472">
                <a:moveTo>
                  <a:pt x="0" y="0"/>
                </a:moveTo>
                <a:lnTo>
                  <a:pt x="3316412" y="0"/>
                </a:lnTo>
                <a:lnTo>
                  <a:pt x="3316412" y="1181472"/>
                </a:lnTo>
                <a:lnTo>
                  <a:pt x="0" y="11814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2" name="Freeform 32"/>
          <p:cNvSpPr/>
          <p:nvPr/>
        </p:nvSpPr>
        <p:spPr>
          <a:xfrm>
            <a:off x="12774095" y="7543712"/>
            <a:ext cx="3322143" cy="1183513"/>
          </a:xfrm>
          <a:custGeom>
            <a:avLst/>
            <a:gdLst/>
            <a:ahLst/>
            <a:cxnLst/>
            <a:rect l="l" t="t" r="r" b="b"/>
            <a:pathLst>
              <a:path w="3322143" h="1183513">
                <a:moveTo>
                  <a:pt x="0" y="0"/>
                </a:moveTo>
                <a:lnTo>
                  <a:pt x="3322143" y="0"/>
                </a:lnTo>
                <a:lnTo>
                  <a:pt x="3322143" y="1183514"/>
                </a:lnTo>
                <a:lnTo>
                  <a:pt x="0" y="11835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3" name="Freeform 33"/>
          <p:cNvSpPr/>
          <p:nvPr/>
        </p:nvSpPr>
        <p:spPr>
          <a:xfrm>
            <a:off x="11908825" y="5385434"/>
            <a:ext cx="1441122" cy="1134556"/>
          </a:xfrm>
          <a:custGeom>
            <a:avLst/>
            <a:gdLst/>
            <a:ahLst/>
            <a:cxnLst/>
            <a:rect l="l" t="t" r="r" b="b"/>
            <a:pathLst>
              <a:path w="1441122" h="1134556">
                <a:moveTo>
                  <a:pt x="0" y="0"/>
                </a:moveTo>
                <a:lnTo>
                  <a:pt x="1441122" y="0"/>
                </a:lnTo>
                <a:lnTo>
                  <a:pt x="1441122" y="1134556"/>
                </a:lnTo>
                <a:lnTo>
                  <a:pt x="0" y="11345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4" name="Freeform 34"/>
          <p:cNvSpPr/>
          <p:nvPr/>
        </p:nvSpPr>
        <p:spPr>
          <a:xfrm>
            <a:off x="15657989" y="5444447"/>
            <a:ext cx="1016530" cy="1016530"/>
          </a:xfrm>
          <a:custGeom>
            <a:avLst/>
            <a:gdLst/>
            <a:ahLst/>
            <a:cxnLst/>
            <a:rect l="l" t="t" r="r" b="b"/>
            <a:pathLst>
              <a:path w="1016530" h="1016530">
                <a:moveTo>
                  <a:pt x="0" y="0"/>
                </a:moveTo>
                <a:lnTo>
                  <a:pt x="1016530" y="0"/>
                </a:lnTo>
                <a:lnTo>
                  <a:pt x="1016530" y="1016530"/>
                </a:lnTo>
                <a:lnTo>
                  <a:pt x="0" y="101653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5" name="Freeform 35"/>
          <p:cNvSpPr/>
          <p:nvPr/>
        </p:nvSpPr>
        <p:spPr>
          <a:xfrm>
            <a:off x="13850359" y="7559758"/>
            <a:ext cx="1169616" cy="1122831"/>
          </a:xfrm>
          <a:custGeom>
            <a:avLst/>
            <a:gdLst/>
            <a:ahLst/>
            <a:cxnLst/>
            <a:rect l="l" t="t" r="r" b="b"/>
            <a:pathLst>
              <a:path w="1169616" h="1122831">
                <a:moveTo>
                  <a:pt x="0" y="0"/>
                </a:moveTo>
                <a:lnTo>
                  <a:pt x="1169616" y="0"/>
                </a:lnTo>
                <a:lnTo>
                  <a:pt x="1169616" y="1122831"/>
                </a:lnTo>
                <a:lnTo>
                  <a:pt x="0" y="112283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6" name="TextBox 36"/>
          <p:cNvSpPr txBox="1"/>
          <p:nvPr/>
        </p:nvSpPr>
        <p:spPr>
          <a:xfrm>
            <a:off x="17857396" y="8851031"/>
            <a:ext cx="26368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0884" y="2581124"/>
            <a:ext cx="4313109" cy="183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PROBLEMÁTICA A RESOLVER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-195260" y="7153889"/>
            <a:ext cx="4487859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“Los bomberos pierden recursos críticos imprimiendo y completando informes, lo que retrasa la gestión de incidentes.”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292599" y="7153889"/>
            <a:ext cx="4487859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"El proceso manual de rellenar formularios en papel consume tiempo valioso y es propenso a errores."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630731" y="2707709"/>
            <a:ext cx="4313109" cy="183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PROPUESTA DE SOLUCIÓN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923827" y="4916142"/>
            <a:ext cx="280530" cy="19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4"/>
              </a:lnSpc>
              <a:spcBef>
                <a:spcPct val="0"/>
              </a:spcBef>
            </a:pPr>
            <a:r>
              <a:rPr lang="en-US" sz="115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540984" y="4916142"/>
            <a:ext cx="280530" cy="19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4"/>
              </a:lnSpc>
              <a:spcBef>
                <a:spcPct val="0"/>
              </a:spcBef>
            </a:pPr>
            <a:r>
              <a:rPr lang="en-US" sz="115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918230" y="7097141"/>
            <a:ext cx="281014" cy="193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7"/>
              </a:lnSpc>
              <a:spcBef>
                <a:spcPct val="0"/>
              </a:spcBef>
            </a:pPr>
            <a:r>
              <a:rPr lang="en-US" sz="1155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488350" y="4820344"/>
            <a:ext cx="2282072" cy="32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6"/>
              </a:lnSpc>
              <a:spcBef>
                <a:spcPct val="0"/>
              </a:spcBef>
            </a:pPr>
            <a:r>
              <a:rPr lang="en-US" sz="1811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Digitalización de Formularios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5527700" y="4813880"/>
            <a:ext cx="1277109" cy="32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6"/>
              </a:lnSpc>
              <a:spcBef>
                <a:spcPct val="0"/>
              </a:spcBef>
            </a:pPr>
            <a:r>
              <a:rPr lang="en-US" sz="1811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MINERIA DE DATOS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485941" y="7001226"/>
            <a:ext cx="1767296" cy="32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  <a:spcBef>
                <a:spcPct val="0"/>
              </a:spcBef>
            </a:pPr>
            <a:r>
              <a:rPr lang="en-US" sz="1814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Dashboard Interactivo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82967" y="9167648"/>
            <a:ext cx="2468924" cy="2468924"/>
          </a:xfrm>
          <a:custGeom>
            <a:avLst/>
            <a:gdLst/>
            <a:ahLst/>
            <a:cxnLst/>
            <a:rect l="l" t="t" r="r" b="b"/>
            <a:pathLst>
              <a:path w="2468924" h="2468924">
                <a:moveTo>
                  <a:pt x="0" y="0"/>
                </a:moveTo>
                <a:lnTo>
                  <a:pt x="2468923" y="0"/>
                </a:lnTo>
                <a:lnTo>
                  <a:pt x="2468923" y="2468923"/>
                </a:lnTo>
                <a:lnTo>
                  <a:pt x="0" y="2468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-782967" y="1763004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4" y="0"/>
                </a:lnTo>
                <a:lnTo>
                  <a:pt x="1565934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9" name="Group 9"/>
          <p:cNvGrpSpPr/>
          <p:nvPr/>
        </p:nvGrpSpPr>
        <p:grpSpPr>
          <a:xfrm>
            <a:off x="6566774" y="7893125"/>
            <a:ext cx="5154453" cy="1749917"/>
            <a:chOff x="0" y="0"/>
            <a:chExt cx="6404312" cy="21742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04313" cy="2174240"/>
            </a:xfrm>
            <a:custGeom>
              <a:avLst/>
              <a:gdLst/>
              <a:ahLst/>
              <a:cxnLst/>
              <a:rect l="l" t="t" r="r" b="b"/>
              <a:pathLst>
                <a:path w="6404313" h="2174240">
                  <a:moveTo>
                    <a:pt x="6404313" y="0"/>
                  </a:moveTo>
                  <a:lnTo>
                    <a:pt x="6404313" y="2174240"/>
                  </a:lnTo>
                  <a:lnTo>
                    <a:pt x="653240" y="2174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6664" b="-10788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39108" y="517674"/>
            <a:ext cx="126301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6.5Labs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71759" y="166213"/>
            <a:ext cx="983605" cy="983605"/>
          </a:xfrm>
          <a:custGeom>
            <a:avLst/>
            <a:gdLst/>
            <a:ahLst/>
            <a:cxnLst/>
            <a:rect l="l" t="t" r="r" b="b"/>
            <a:pathLst>
              <a:path w="983605" h="983605">
                <a:moveTo>
                  <a:pt x="0" y="0"/>
                </a:moveTo>
                <a:lnTo>
                  <a:pt x="983605" y="0"/>
                </a:lnTo>
                <a:lnTo>
                  <a:pt x="983605" y="983605"/>
                </a:lnTo>
                <a:lnTo>
                  <a:pt x="0" y="9836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2943465" y="330141"/>
            <a:ext cx="4315835" cy="1062774"/>
          </a:xfrm>
          <a:custGeom>
            <a:avLst/>
            <a:gdLst/>
            <a:ahLst/>
            <a:cxnLst/>
            <a:rect l="l" t="t" r="r" b="b"/>
            <a:pathLst>
              <a:path w="4315835" h="1062774">
                <a:moveTo>
                  <a:pt x="0" y="0"/>
                </a:moveTo>
                <a:lnTo>
                  <a:pt x="4315835" y="0"/>
                </a:lnTo>
                <a:lnTo>
                  <a:pt x="4315835" y="1062774"/>
                </a:lnTo>
                <a:lnTo>
                  <a:pt x="0" y="10627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1561520" y="2669426"/>
            <a:ext cx="1369682" cy="1413368"/>
          </a:xfrm>
          <a:custGeom>
            <a:avLst/>
            <a:gdLst/>
            <a:ahLst/>
            <a:cxnLst/>
            <a:rect l="l" t="t" r="r" b="b"/>
            <a:pathLst>
              <a:path w="1369682" h="1413368">
                <a:moveTo>
                  <a:pt x="0" y="0"/>
                </a:moveTo>
                <a:lnTo>
                  <a:pt x="1369682" y="0"/>
                </a:lnTo>
                <a:lnTo>
                  <a:pt x="1369682" y="1413368"/>
                </a:lnTo>
                <a:lnTo>
                  <a:pt x="0" y="14133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14709651" y="5547603"/>
            <a:ext cx="1152232" cy="1672104"/>
          </a:xfrm>
          <a:custGeom>
            <a:avLst/>
            <a:gdLst/>
            <a:ahLst/>
            <a:cxnLst/>
            <a:rect l="l" t="t" r="r" b="b"/>
            <a:pathLst>
              <a:path w="1152232" h="1672104">
                <a:moveTo>
                  <a:pt x="0" y="0"/>
                </a:moveTo>
                <a:lnTo>
                  <a:pt x="1152231" y="0"/>
                </a:lnTo>
                <a:lnTo>
                  <a:pt x="1152231" y="1672104"/>
                </a:lnTo>
                <a:lnTo>
                  <a:pt x="0" y="16721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TextBox 16"/>
          <p:cNvSpPr txBox="1"/>
          <p:nvPr/>
        </p:nvSpPr>
        <p:spPr>
          <a:xfrm>
            <a:off x="17857396" y="8851031"/>
            <a:ext cx="26368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84748" y="1727333"/>
            <a:ext cx="486053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OBJETIVO GENERAL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09755" y="5869623"/>
            <a:ext cx="10868490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Digitalizar y optimizar la gestión de incidentes para los equipos de rescate, mediante una plataforma que centralice la información, permita acceso rápido y eficiente a los datos, y garantice la seguridad de la información.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33338" y="4522152"/>
            <a:ext cx="5821323" cy="111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Objetivos Específicos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31343" y="2631326"/>
            <a:ext cx="13540621" cy="1470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1293" lvl="1" indent="-225647" algn="l">
              <a:lnSpc>
                <a:spcPts val="2926"/>
              </a:lnSpc>
              <a:buAutoNum type="arabicPeriod"/>
            </a:pPr>
            <a:r>
              <a:rPr lang="en-US" sz="20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Implementar un sistema de formularios digitales que elimine la necesidad de documentación en papel.</a:t>
            </a:r>
          </a:p>
          <a:p>
            <a:pPr marL="451293" lvl="1" indent="-225647" algn="l">
              <a:lnSpc>
                <a:spcPts val="2926"/>
              </a:lnSpc>
              <a:buAutoNum type="arabicPeriod"/>
            </a:pPr>
            <a:r>
              <a:rPr lang="en-US" sz="20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Centralizar los datos en una base accesible para facilitar el análisis y la toma de decisiones.</a:t>
            </a:r>
          </a:p>
          <a:p>
            <a:pPr marL="451293" lvl="1" indent="-225647" algn="l">
              <a:lnSpc>
                <a:spcPts val="2926"/>
              </a:lnSpc>
              <a:buAutoNum type="arabicPeriod"/>
            </a:pPr>
            <a:r>
              <a:rPr lang="en-US" sz="20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Desarrollar un dashboard interactivo para monitorear y gestionar incidentes.</a:t>
            </a:r>
          </a:p>
          <a:p>
            <a:pPr marL="451293" lvl="1" indent="-225647" algn="l">
              <a:lnSpc>
                <a:spcPts val="2926"/>
              </a:lnSpc>
              <a:buAutoNum type="arabicPeriod"/>
            </a:pPr>
            <a:r>
              <a:rPr lang="en-US" sz="20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Integrar herramientas de minería de datos para extraer patrones y optimizar la gestión de recursos.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74941" y="-1210313"/>
            <a:ext cx="3164911" cy="3164911"/>
          </a:xfrm>
          <a:custGeom>
            <a:avLst/>
            <a:gdLst/>
            <a:ahLst/>
            <a:cxnLst/>
            <a:rect l="l" t="t" r="r" b="b"/>
            <a:pathLst>
              <a:path w="3164911" h="3164911">
                <a:moveTo>
                  <a:pt x="0" y="0"/>
                </a:moveTo>
                <a:lnTo>
                  <a:pt x="3164911" y="0"/>
                </a:lnTo>
                <a:lnTo>
                  <a:pt x="3164911" y="3164912"/>
                </a:lnTo>
                <a:lnTo>
                  <a:pt x="0" y="3164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4433962" y="6247314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4" y="0"/>
                </a:lnTo>
                <a:lnTo>
                  <a:pt x="7156964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-526826" y="-850140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4" y="0"/>
                </a:lnTo>
                <a:lnTo>
                  <a:pt x="1565934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9" name="Group 9"/>
          <p:cNvGrpSpPr/>
          <p:nvPr/>
        </p:nvGrpSpPr>
        <p:grpSpPr>
          <a:xfrm>
            <a:off x="2422335" y="874706"/>
            <a:ext cx="597518" cy="103605"/>
            <a:chOff x="0" y="0"/>
            <a:chExt cx="812800" cy="1409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422335" y="2486436"/>
            <a:ext cx="597723" cy="5977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422335" y="5024492"/>
            <a:ext cx="597723" cy="59772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302127" y="7281215"/>
            <a:ext cx="597723" cy="59772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1888992" y="5286858"/>
            <a:ext cx="4439839" cy="5030933"/>
            <a:chOff x="0" y="0"/>
            <a:chExt cx="5523230" cy="625856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23230" cy="6258560"/>
            </a:xfrm>
            <a:custGeom>
              <a:avLst/>
              <a:gdLst/>
              <a:ahLst/>
              <a:cxnLst/>
              <a:rect l="l" t="t" r="r" b="b"/>
              <a:pathLst>
                <a:path w="5523230" h="6258560">
                  <a:moveTo>
                    <a:pt x="0" y="0"/>
                  </a:moveTo>
                  <a:lnTo>
                    <a:pt x="2393950" y="273050"/>
                  </a:lnTo>
                  <a:lnTo>
                    <a:pt x="5335270" y="4263390"/>
                  </a:lnTo>
                  <a:lnTo>
                    <a:pt x="5523230" y="6258560"/>
                  </a:lnTo>
                  <a:lnTo>
                    <a:pt x="1343660" y="6090920"/>
                  </a:lnTo>
                  <a:close/>
                </a:path>
              </a:pathLst>
            </a:custGeom>
            <a:blipFill>
              <a:blip r:embed="rId5"/>
              <a:stretch>
                <a:fillRect l="-6656" r="-665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39108" y="517674"/>
            <a:ext cx="126301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6.5Labs</a:t>
            </a:r>
          </a:p>
        </p:txBody>
      </p:sp>
      <p:sp>
        <p:nvSpPr>
          <p:cNvPr id="24" name="Freeform 24"/>
          <p:cNvSpPr/>
          <p:nvPr/>
        </p:nvSpPr>
        <p:spPr>
          <a:xfrm>
            <a:off x="171759" y="166213"/>
            <a:ext cx="983605" cy="983605"/>
          </a:xfrm>
          <a:custGeom>
            <a:avLst/>
            <a:gdLst/>
            <a:ahLst/>
            <a:cxnLst/>
            <a:rect l="l" t="t" r="r" b="b"/>
            <a:pathLst>
              <a:path w="983605" h="983605">
                <a:moveTo>
                  <a:pt x="0" y="0"/>
                </a:moveTo>
                <a:lnTo>
                  <a:pt x="983605" y="0"/>
                </a:lnTo>
                <a:lnTo>
                  <a:pt x="983605" y="983605"/>
                </a:lnTo>
                <a:lnTo>
                  <a:pt x="0" y="9836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6098586" y="2250042"/>
            <a:ext cx="1668235" cy="1668235"/>
          </a:xfrm>
          <a:custGeom>
            <a:avLst/>
            <a:gdLst/>
            <a:ahLst/>
            <a:cxnLst/>
            <a:rect l="l" t="t" r="r" b="b"/>
            <a:pathLst>
              <a:path w="1668235" h="1668235">
                <a:moveTo>
                  <a:pt x="0" y="0"/>
                </a:moveTo>
                <a:lnTo>
                  <a:pt x="1668236" y="0"/>
                </a:lnTo>
                <a:lnTo>
                  <a:pt x="1668236" y="1668235"/>
                </a:lnTo>
                <a:lnTo>
                  <a:pt x="0" y="16682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6556640" y="4882978"/>
            <a:ext cx="1668235" cy="1478474"/>
          </a:xfrm>
          <a:custGeom>
            <a:avLst/>
            <a:gdLst/>
            <a:ahLst/>
            <a:cxnLst/>
            <a:rect l="l" t="t" r="r" b="b"/>
            <a:pathLst>
              <a:path w="1668235" h="1478474">
                <a:moveTo>
                  <a:pt x="0" y="0"/>
                </a:moveTo>
                <a:lnTo>
                  <a:pt x="1668235" y="0"/>
                </a:lnTo>
                <a:lnTo>
                  <a:pt x="1668235" y="1478474"/>
                </a:lnTo>
                <a:lnTo>
                  <a:pt x="0" y="14784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>
            <a:off x="7277518" y="7437276"/>
            <a:ext cx="1668235" cy="1522265"/>
          </a:xfrm>
          <a:custGeom>
            <a:avLst/>
            <a:gdLst/>
            <a:ahLst/>
            <a:cxnLst/>
            <a:rect l="l" t="t" r="r" b="b"/>
            <a:pathLst>
              <a:path w="1668235" h="1522265">
                <a:moveTo>
                  <a:pt x="0" y="0"/>
                </a:moveTo>
                <a:lnTo>
                  <a:pt x="1668236" y="0"/>
                </a:lnTo>
                <a:lnTo>
                  <a:pt x="1668236" y="1522265"/>
                </a:lnTo>
                <a:lnTo>
                  <a:pt x="0" y="15222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8" name="Group 28"/>
          <p:cNvGrpSpPr/>
          <p:nvPr/>
        </p:nvGrpSpPr>
        <p:grpSpPr>
          <a:xfrm>
            <a:off x="9853255" y="1786108"/>
            <a:ext cx="597518" cy="103605"/>
            <a:chOff x="0" y="0"/>
            <a:chExt cx="812800" cy="14093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2943465" y="330141"/>
            <a:ext cx="4315835" cy="1062774"/>
          </a:xfrm>
          <a:custGeom>
            <a:avLst/>
            <a:gdLst/>
            <a:ahLst/>
            <a:cxnLst/>
            <a:rect l="l" t="t" r="r" b="b"/>
            <a:pathLst>
              <a:path w="4315835" h="1062774">
                <a:moveTo>
                  <a:pt x="0" y="0"/>
                </a:moveTo>
                <a:lnTo>
                  <a:pt x="4315835" y="0"/>
                </a:lnTo>
                <a:lnTo>
                  <a:pt x="4315835" y="1062774"/>
                </a:lnTo>
                <a:lnTo>
                  <a:pt x="0" y="10627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2" name="Freeform 32"/>
          <p:cNvSpPr/>
          <p:nvPr/>
        </p:nvSpPr>
        <p:spPr>
          <a:xfrm>
            <a:off x="5490737" y="-1607396"/>
            <a:ext cx="2468924" cy="2468924"/>
          </a:xfrm>
          <a:custGeom>
            <a:avLst/>
            <a:gdLst/>
            <a:ahLst/>
            <a:cxnLst/>
            <a:rect l="l" t="t" r="r" b="b"/>
            <a:pathLst>
              <a:path w="2468924" h="2468924">
                <a:moveTo>
                  <a:pt x="0" y="0"/>
                </a:moveTo>
                <a:lnTo>
                  <a:pt x="2468924" y="0"/>
                </a:lnTo>
                <a:lnTo>
                  <a:pt x="2468924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3" name="Freeform 33"/>
          <p:cNvSpPr/>
          <p:nvPr/>
        </p:nvSpPr>
        <p:spPr>
          <a:xfrm>
            <a:off x="14757812" y="1924367"/>
            <a:ext cx="1800797" cy="1754958"/>
          </a:xfrm>
          <a:custGeom>
            <a:avLst/>
            <a:gdLst/>
            <a:ahLst/>
            <a:cxnLst/>
            <a:rect l="l" t="t" r="r" b="b"/>
            <a:pathLst>
              <a:path w="1800797" h="1754958">
                <a:moveTo>
                  <a:pt x="0" y="0"/>
                </a:moveTo>
                <a:lnTo>
                  <a:pt x="1800797" y="0"/>
                </a:lnTo>
                <a:lnTo>
                  <a:pt x="1800797" y="1754959"/>
                </a:lnTo>
                <a:lnTo>
                  <a:pt x="0" y="17549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4" name="TextBox 34"/>
          <p:cNvSpPr txBox="1"/>
          <p:nvPr/>
        </p:nvSpPr>
        <p:spPr>
          <a:xfrm>
            <a:off x="17857396" y="8851031"/>
            <a:ext cx="26368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422335" y="1044986"/>
            <a:ext cx="4313109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ALCANCES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217113" y="2438811"/>
            <a:ext cx="3339527" cy="2086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079" b="1" u="sng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Que hace el Sistema:</a:t>
            </a:r>
          </a:p>
          <a:p>
            <a:pPr algn="ctr">
              <a:lnSpc>
                <a:spcPts val="2911"/>
              </a:lnSpc>
            </a:pPr>
            <a:r>
              <a:rPr lang="en-US" sz="207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Digitaliza</a:t>
            </a:r>
          </a:p>
          <a:p>
            <a:pPr algn="ctr">
              <a:lnSpc>
                <a:spcPts val="2911"/>
              </a:lnSpc>
            </a:pPr>
            <a:r>
              <a:rPr lang="en-US" sz="207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Centraliza</a:t>
            </a:r>
          </a:p>
          <a:p>
            <a:pPr algn="ctr">
              <a:lnSpc>
                <a:spcPts val="2911"/>
              </a:lnSpc>
            </a:pPr>
            <a:r>
              <a:rPr lang="en-US" sz="207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Analiza</a:t>
            </a:r>
          </a:p>
          <a:p>
            <a:pPr algn="ctr">
              <a:lnSpc>
                <a:spcPts val="2911"/>
              </a:lnSpc>
            </a:pPr>
            <a:r>
              <a:rPr lang="en-US" sz="207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Gestiona</a:t>
            </a:r>
          </a:p>
          <a:p>
            <a:pPr algn="l">
              <a:lnSpc>
                <a:spcPts val="2249"/>
              </a:lnSpc>
              <a:spcBef>
                <a:spcPct val="0"/>
              </a:spcBef>
            </a:pPr>
            <a:endParaRPr lang="en-US" sz="2079" b="1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550847" y="2667232"/>
            <a:ext cx="340698" cy="240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108823" y="4911564"/>
            <a:ext cx="2989763" cy="2104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11"/>
              </a:lnSpc>
              <a:spcBef>
                <a:spcPct val="0"/>
              </a:spcBef>
            </a:pPr>
            <a:r>
              <a:rPr lang="en-US" sz="2079" u="sng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Q</a:t>
            </a:r>
            <a:r>
              <a:rPr lang="en-US" sz="2079" b="1" u="sng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ué no hace:</a:t>
            </a:r>
          </a:p>
          <a:p>
            <a:pPr algn="ctr">
              <a:lnSpc>
                <a:spcPts val="2911"/>
              </a:lnSpc>
            </a:pPr>
            <a:r>
              <a:rPr lang="en-US" sz="207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No interviene en emergencias.</a:t>
            </a:r>
          </a:p>
          <a:p>
            <a:pPr algn="ctr">
              <a:lnSpc>
                <a:spcPts val="2911"/>
              </a:lnSpc>
            </a:pPr>
            <a:r>
              <a:rPr lang="en-US" sz="207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No opera sin autorización previa.</a:t>
            </a:r>
          </a:p>
          <a:p>
            <a:pPr algn="ctr">
              <a:lnSpc>
                <a:spcPts val="2911"/>
              </a:lnSpc>
            </a:pPr>
            <a:r>
              <a:rPr lang="en-US" sz="207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No almacena datos externos.</a:t>
            </a:r>
          </a:p>
          <a:p>
            <a:pPr algn="ctr">
              <a:lnSpc>
                <a:spcPts val="2911"/>
              </a:lnSpc>
              <a:spcBef>
                <a:spcPct val="0"/>
              </a:spcBef>
            </a:pPr>
            <a:endParaRPr lang="en-US" sz="2079" b="1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  <a:p>
            <a:pPr algn="l">
              <a:lnSpc>
                <a:spcPts val="2380"/>
              </a:lnSpc>
              <a:spcBef>
                <a:spcPct val="0"/>
              </a:spcBef>
            </a:pPr>
            <a:endParaRPr lang="en-US" sz="2079" b="1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2550847" y="5205287"/>
            <a:ext cx="340698" cy="240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096905" y="7096316"/>
            <a:ext cx="3980588" cy="427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079" b="1" u="sng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Otros Alcances o restricciones:</a:t>
            </a:r>
          </a:p>
          <a:p>
            <a:pPr marL="449071" lvl="1" indent="-224536" algn="l">
              <a:lnSpc>
                <a:spcPts val="2911"/>
              </a:lnSpc>
              <a:buFont typeface="Arial"/>
              <a:buChar char="•"/>
            </a:pPr>
            <a:r>
              <a:rPr lang="en-US" sz="207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Accesibilidad: </a:t>
            </a:r>
            <a:r>
              <a:rPr lang="en-US" sz="207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Solo para usuarios registrados.</a:t>
            </a:r>
          </a:p>
          <a:p>
            <a:pPr marL="449071" lvl="1" indent="-224536" algn="l">
              <a:lnSpc>
                <a:spcPts val="2911"/>
              </a:lnSpc>
              <a:buFont typeface="Arial"/>
              <a:buChar char="•"/>
            </a:pPr>
            <a:r>
              <a:rPr lang="en-US" sz="207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Compatibilidad: </a:t>
            </a:r>
            <a:r>
              <a:rPr lang="en-US" sz="207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Navegadores modernos</a:t>
            </a:r>
            <a:r>
              <a:rPr lang="en-US" sz="207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.</a:t>
            </a:r>
          </a:p>
          <a:p>
            <a:pPr marL="449071" lvl="1" indent="-224536" algn="l">
              <a:lnSpc>
                <a:spcPts val="2911"/>
              </a:lnSpc>
              <a:buFont typeface="Arial"/>
              <a:buChar char="•"/>
            </a:pPr>
            <a:r>
              <a:rPr lang="en-US" sz="207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Seguridad: </a:t>
            </a:r>
            <a:r>
              <a:rPr lang="en-US" sz="207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Datos encriptados y protegidos.</a:t>
            </a:r>
          </a:p>
          <a:p>
            <a:pPr algn="ctr">
              <a:lnSpc>
                <a:spcPts val="2911"/>
              </a:lnSpc>
            </a:pPr>
            <a:endParaRPr lang="en-US" sz="2079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algn="ctr">
              <a:lnSpc>
                <a:spcPts val="2911"/>
              </a:lnSpc>
            </a:pPr>
            <a:endParaRPr lang="en-US" sz="2079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algn="ctr">
              <a:lnSpc>
                <a:spcPts val="2911"/>
              </a:lnSpc>
            </a:pPr>
            <a:endParaRPr lang="en-US" sz="2079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algn="ctr">
              <a:lnSpc>
                <a:spcPts val="2911"/>
              </a:lnSpc>
            </a:pPr>
            <a:endParaRPr lang="en-US" sz="2079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algn="ctr">
              <a:lnSpc>
                <a:spcPts val="2911"/>
              </a:lnSpc>
            </a:pPr>
            <a:endParaRPr lang="en-US" sz="2079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algn="l">
              <a:lnSpc>
                <a:spcPts val="2380"/>
              </a:lnSpc>
              <a:spcBef>
                <a:spcPct val="0"/>
              </a:spcBef>
            </a:pPr>
            <a:endParaRPr lang="en-US" sz="2079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2430640" y="7445462"/>
            <a:ext cx="340698" cy="240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84127" y="1746839"/>
            <a:ext cx="4749835" cy="228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Limitaciones del Proyecto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853255" y="3912391"/>
            <a:ext cx="7270129" cy="322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4749"/>
              </a:lnSpc>
              <a:buAutoNum type="arabicPeriod"/>
            </a:pPr>
            <a:r>
              <a:rPr lang="en-US" sz="1899" b="1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Infraestructura: 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899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equ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899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er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 conexión a internet.</a:t>
            </a:r>
          </a:p>
          <a:p>
            <a:pPr marL="410209" lvl="1" indent="-205105" algn="l">
              <a:lnSpc>
                <a:spcPts val="4749"/>
              </a:lnSpc>
              <a:buAutoNum type="arabicPeriod"/>
            </a:pPr>
            <a:r>
              <a:rPr lang="en-US" sz="1899" b="1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Compatibilidad: 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Func</a:t>
            </a:r>
            <a:r>
              <a:rPr lang="en-US" sz="1899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</a:t>
            </a:r>
            <a:r>
              <a:rPr lang="en-US" sz="1899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solo en navegadores modernos.</a:t>
            </a:r>
          </a:p>
          <a:p>
            <a:pPr marL="410209" lvl="1" indent="-205105" algn="l">
              <a:lnSpc>
                <a:spcPts val="4749"/>
              </a:lnSpc>
              <a:buAutoNum type="arabicPeriod"/>
            </a:pPr>
            <a:r>
              <a:rPr lang="en-US" sz="1899" b="1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Capacitación: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Necesita entrenamiento del usuario.</a:t>
            </a:r>
          </a:p>
          <a:p>
            <a:pPr marL="410209" lvl="1" indent="-205105" algn="l">
              <a:lnSpc>
                <a:spcPts val="4749"/>
              </a:lnSpc>
              <a:buAutoNum type="arabicPeriod"/>
            </a:pPr>
            <a:r>
              <a:rPr lang="en-US" sz="1899" b="1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Costos: 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Implementación inicial de hardware y software.</a:t>
            </a:r>
          </a:p>
          <a:p>
            <a:pPr marL="410209" lvl="1" indent="-205105" algn="l">
              <a:lnSpc>
                <a:spcPts val="3210"/>
              </a:lnSpc>
              <a:buAutoNum type="arabicPeriod"/>
            </a:pPr>
            <a:r>
              <a:rPr lang="en-US" sz="1899" b="1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Resistencia al cambio: 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Algunos prefieren método tradicionales.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-4127387" y="7869686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4" y="0"/>
                </a:lnTo>
                <a:lnTo>
                  <a:pt x="7156964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5044941" y="1766536"/>
            <a:ext cx="597518" cy="103605"/>
            <a:chOff x="0" y="0"/>
            <a:chExt cx="812800" cy="1409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39108" y="517674"/>
            <a:ext cx="126301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6.5Labs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71759" y="166213"/>
            <a:ext cx="983605" cy="983605"/>
          </a:xfrm>
          <a:custGeom>
            <a:avLst/>
            <a:gdLst/>
            <a:ahLst/>
            <a:cxnLst/>
            <a:rect l="l" t="t" r="r" b="b"/>
            <a:pathLst>
              <a:path w="983605" h="983605">
                <a:moveTo>
                  <a:pt x="0" y="0"/>
                </a:moveTo>
                <a:lnTo>
                  <a:pt x="983605" y="0"/>
                </a:lnTo>
                <a:lnTo>
                  <a:pt x="983605" y="983605"/>
                </a:lnTo>
                <a:lnTo>
                  <a:pt x="0" y="983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2943465" y="330141"/>
            <a:ext cx="4315835" cy="1062774"/>
          </a:xfrm>
          <a:custGeom>
            <a:avLst/>
            <a:gdLst/>
            <a:ahLst/>
            <a:cxnLst/>
            <a:rect l="l" t="t" r="r" b="b"/>
            <a:pathLst>
              <a:path w="4315835" h="1062774">
                <a:moveTo>
                  <a:pt x="0" y="0"/>
                </a:moveTo>
                <a:lnTo>
                  <a:pt x="4315835" y="0"/>
                </a:lnTo>
                <a:lnTo>
                  <a:pt x="4315835" y="1062774"/>
                </a:lnTo>
                <a:lnTo>
                  <a:pt x="0" y="1062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14270322" y="6501688"/>
            <a:ext cx="1664195" cy="1636963"/>
          </a:xfrm>
          <a:custGeom>
            <a:avLst/>
            <a:gdLst/>
            <a:ahLst/>
            <a:cxnLst/>
            <a:rect l="l" t="t" r="r" b="b"/>
            <a:pathLst>
              <a:path w="1664195" h="1636963">
                <a:moveTo>
                  <a:pt x="0" y="0"/>
                </a:moveTo>
                <a:lnTo>
                  <a:pt x="1664195" y="0"/>
                </a:lnTo>
                <a:lnTo>
                  <a:pt x="1664195" y="1636963"/>
                </a:lnTo>
                <a:lnTo>
                  <a:pt x="0" y="16369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2077241" y="6993399"/>
            <a:ext cx="1285496" cy="1263392"/>
          </a:xfrm>
          <a:custGeom>
            <a:avLst/>
            <a:gdLst/>
            <a:ahLst/>
            <a:cxnLst/>
            <a:rect l="l" t="t" r="r" b="b"/>
            <a:pathLst>
              <a:path w="1285496" h="1263392">
                <a:moveTo>
                  <a:pt x="0" y="0"/>
                </a:moveTo>
                <a:lnTo>
                  <a:pt x="1285496" y="0"/>
                </a:lnTo>
                <a:lnTo>
                  <a:pt x="1285496" y="1263391"/>
                </a:lnTo>
                <a:lnTo>
                  <a:pt x="0" y="12633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4869401" y="6954723"/>
            <a:ext cx="1285496" cy="1302067"/>
          </a:xfrm>
          <a:custGeom>
            <a:avLst/>
            <a:gdLst/>
            <a:ahLst/>
            <a:cxnLst/>
            <a:rect l="l" t="t" r="r" b="b"/>
            <a:pathLst>
              <a:path w="1285496" h="1302067">
                <a:moveTo>
                  <a:pt x="0" y="0"/>
                </a:moveTo>
                <a:lnTo>
                  <a:pt x="1285495" y="0"/>
                </a:lnTo>
                <a:lnTo>
                  <a:pt x="1285495" y="1302067"/>
                </a:lnTo>
                <a:lnTo>
                  <a:pt x="0" y="13020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TextBox 17"/>
          <p:cNvSpPr txBox="1"/>
          <p:nvPr/>
        </p:nvSpPr>
        <p:spPr>
          <a:xfrm>
            <a:off x="5044941" y="1823686"/>
            <a:ext cx="8320417" cy="3630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1"/>
              </a:lnSpc>
            </a:pPr>
            <a:r>
              <a:rPr lang="en-US" sz="6496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METODOLOGÍA DE TRABAJO PARA EL DESARROLLO DEL PROYECTO</a:t>
            </a:r>
          </a:p>
          <a:p>
            <a:pPr algn="l">
              <a:lnSpc>
                <a:spcPts val="7081"/>
              </a:lnSpc>
            </a:pPr>
            <a:endParaRPr lang="en-US" sz="6496" b="1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  <a:p>
            <a:pPr algn="l">
              <a:lnSpc>
                <a:spcPts val="7081"/>
              </a:lnSpc>
            </a:pPr>
            <a:endParaRPr lang="en-US" sz="6496" b="1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606153" y="3581662"/>
            <a:ext cx="12404646" cy="62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  <a:spcBef>
                <a:spcPct val="0"/>
              </a:spcBef>
            </a:pPr>
            <a:r>
              <a:rPr lang="en-US" sz="183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El desarrollo de RescateSoft utilizó la metodología </a:t>
            </a:r>
            <a:r>
              <a:rPr lang="en-US" sz="1830" b="1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Scrum</a:t>
            </a:r>
            <a:r>
              <a:rPr lang="en-US" sz="183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asegurando un proceso ágil, iterativo y colaborativo.</a:t>
            </a:r>
          </a:p>
          <a:p>
            <a:pPr algn="ctr">
              <a:lnSpc>
                <a:spcPts val="2562"/>
              </a:lnSpc>
              <a:spcBef>
                <a:spcPct val="0"/>
              </a:spcBef>
            </a:pPr>
            <a:endParaRPr lang="en-US" sz="183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830898" y="4054173"/>
            <a:ext cx="6349963" cy="265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AutoNum type="arabicPeriod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Sprint Planing</a:t>
            </a:r>
          </a:p>
          <a:p>
            <a:pPr marL="410209" lvl="1" indent="-205105" algn="l">
              <a:lnSpc>
                <a:spcPts val="2659"/>
              </a:lnSpc>
              <a:buAutoNum type="arabicPeriod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Daily</a:t>
            </a:r>
          </a:p>
          <a:p>
            <a:pPr marL="410209" lvl="1" indent="-205105" algn="l">
              <a:lnSpc>
                <a:spcPts val="2659"/>
              </a:lnSpc>
              <a:buAutoNum type="arabicPeriod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Poker Planing</a:t>
            </a:r>
          </a:p>
          <a:p>
            <a:pPr marL="410209" lvl="1" indent="-205105" algn="l">
              <a:lnSpc>
                <a:spcPts val="2659"/>
              </a:lnSpc>
              <a:buAutoNum type="arabicPeriod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Product Backlog</a:t>
            </a:r>
          </a:p>
          <a:p>
            <a:pPr marL="410209" lvl="1" indent="-205105" algn="l">
              <a:lnSpc>
                <a:spcPts val="2659"/>
              </a:lnSpc>
              <a:buAutoNum type="arabicPeriod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Sprint Restrospective</a:t>
            </a:r>
          </a:p>
          <a:p>
            <a:pPr marL="410209" lvl="1" indent="-205105" algn="l">
              <a:lnSpc>
                <a:spcPts val="2659"/>
              </a:lnSpc>
              <a:buAutoNum type="arabicPeriod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Sprint Review</a:t>
            </a:r>
          </a:p>
          <a:p>
            <a:pPr marL="410209" lvl="1" indent="-205105" algn="l">
              <a:lnSpc>
                <a:spcPts val="2659"/>
              </a:lnSpc>
              <a:buAutoNum type="arabicPeriod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Resultados Esperados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7901266" y="6661617"/>
            <a:ext cx="1285496" cy="1668573"/>
          </a:xfrm>
          <a:custGeom>
            <a:avLst/>
            <a:gdLst/>
            <a:ahLst/>
            <a:cxnLst/>
            <a:rect l="l" t="t" r="r" b="b"/>
            <a:pathLst>
              <a:path w="1285496" h="1668573">
                <a:moveTo>
                  <a:pt x="0" y="0"/>
                </a:moveTo>
                <a:lnTo>
                  <a:pt x="1285496" y="0"/>
                </a:lnTo>
                <a:lnTo>
                  <a:pt x="1285496" y="1668573"/>
                </a:lnTo>
                <a:lnTo>
                  <a:pt x="0" y="16685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11479876" y="6853156"/>
            <a:ext cx="1285496" cy="1285496"/>
          </a:xfrm>
          <a:custGeom>
            <a:avLst/>
            <a:gdLst/>
            <a:ahLst/>
            <a:cxnLst/>
            <a:rect l="l" t="t" r="r" b="b"/>
            <a:pathLst>
              <a:path w="1285496" h="1285496">
                <a:moveTo>
                  <a:pt x="0" y="0"/>
                </a:moveTo>
                <a:lnTo>
                  <a:pt x="1285496" y="0"/>
                </a:lnTo>
                <a:lnTo>
                  <a:pt x="1285496" y="1285495"/>
                </a:lnTo>
                <a:lnTo>
                  <a:pt x="0" y="12854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TextBox 22"/>
          <p:cNvSpPr txBox="1"/>
          <p:nvPr/>
        </p:nvSpPr>
        <p:spPr>
          <a:xfrm>
            <a:off x="17857396" y="8851031"/>
            <a:ext cx="26368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1039108" y="517674"/>
            <a:ext cx="126301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6.5Labs</a:t>
            </a:r>
          </a:p>
        </p:txBody>
      </p:sp>
      <p:sp>
        <p:nvSpPr>
          <p:cNvPr id="9" name="Freeform 9"/>
          <p:cNvSpPr/>
          <p:nvPr/>
        </p:nvSpPr>
        <p:spPr>
          <a:xfrm>
            <a:off x="14940752" y="8660782"/>
            <a:ext cx="2468924" cy="2468924"/>
          </a:xfrm>
          <a:custGeom>
            <a:avLst/>
            <a:gdLst/>
            <a:ahLst/>
            <a:cxnLst/>
            <a:rect l="l" t="t" r="r" b="b"/>
            <a:pathLst>
              <a:path w="2468924" h="2468924">
                <a:moveTo>
                  <a:pt x="0" y="0"/>
                </a:moveTo>
                <a:lnTo>
                  <a:pt x="2468923" y="0"/>
                </a:lnTo>
                <a:lnTo>
                  <a:pt x="2468923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736194" y="861528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1" name="Group 11"/>
          <p:cNvGrpSpPr/>
          <p:nvPr/>
        </p:nvGrpSpPr>
        <p:grpSpPr>
          <a:xfrm>
            <a:off x="15577696" y="3806523"/>
            <a:ext cx="597518" cy="103605"/>
            <a:chOff x="0" y="0"/>
            <a:chExt cx="812800" cy="1409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1759" y="166213"/>
            <a:ext cx="983605" cy="983605"/>
          </a:xfrm>
          <a:custGeom>
            <a:avLst/>
            <a:gdLst/>
            <a:ahLst/>
            <a:cxnLst/>
            <a:rect l="l" t="t" r="r" b="b"/>
            <a:pathLst>
              <a:path w="983605" h="983605">
                <a:moveTo>
                  <a:pt x="0" y="0"/>
                </a:moveTo>
                <a:lnTo>
                  <a:pt x="983605" y="0"/>
                </a:lnTo>
                <a:lnTo>
                  <a:pt x="983605" y="983605"/>
                </a:lnTo>
                <a:lnTo>
                  <a:pt x="0" y="983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15203978" y="1276733"/>
            <a:ext cx="2653419" cy="653404"/>
          </a:xfrm>
          <a:custGeom>
            <a:avLst/>
            <a:gdLst/>
            <a:ahLst/>
            <a:cxnLst/>
            <a:rect l="l" t="t" r="r" b="b"/>
            <a:pathLst>
              <a:path w="2653419" h="653404">
                <a:moveTo>
                  <a:pt x="0" y="0"/>
                </a:moveTo>
                <a:lnTo>
                  <a:pt x="2653418" y="0"/>
                </a:lnTo>
                <a:lnTo>
                  <a:pt x="2653418" y="653404"/>
                </a:lnTo>
                <a:lnTo>
                  <a:pt x="0" y="653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670617" y="0"/>
            <a:ext cx="13693178" cy="10287000"/>
          </a:xfrm>
          <a:custGeom>
            <a:avLst/>
            <a:gdLst/>
            <a:ahLst/>
            <a:cxnLst/>
            <a:rect l="l" t="t" r="r" b="b"/>
            <a:pathLst>
              <a:path w="13693178" h="10287000">
                <a:moveTo>
                  <a:pt x="0" y="0"/>
                </a:moveTo>
                <a:lnTo>
                  <a:pt x="13693178" y="0"/>
                </a:lnTo>
                <a:lnTo>
                  <a:pt x="136931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TextBox 17"/>
          <p:cNvSpPr txBox="1"/>
          <p:nvPr/>
        </p:nvSpPr>
        <p:spPr>
          <a:xfrm>
            <a:off x="17857396" y="8851031"/>
            <a:ext cx="26368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577696" y="3925000"/>
            <a:ext cx="2710304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ROAD MAP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729</Words>
  <Application>Microsoft Office PowerPoint</Application>
  <PresentationFormat>Personalizado</PresentationFormat>
  <Paragraphs>169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7" baseType="lpstr">
      <vt:lpstr>Canva Sans Bold</vt:lpstr>
      <vt:lpstr>Bebas Neue Bold</vt:lpstr>
      <vt:lpstr>Canva Sans</vt:lpstr>
      <vt:lpstr>Calibri</vt:lpstr>
      <vt:lpstr>Bebas Neue</vt:lpstr>
      <vt:lpstr>Arial</vt:lpstr>
      <vt:lpstr>Open Sans</vt:lpstr>
      <vt:lpstr>Open Sans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Rescate Soft 3</dc:title>
  <cp:lastModifiedBy>Luis Valenzuela</cp:lastModifiedBy>
  <cp:revision>2</cp:revision>
  <dcterms:created xsi:type="dcterms:W3CDTF">2006-08-16T00:00:00Z</dcterms:created>
  <dcterms:modified xsi:type="dcterms:W3CDTF">2024-12-16T19:23:21Z</dcterms:modified>
  <dc:identifier>DAGBw4P4XHA</dc:identifier>
</cp:coreProperties>
</file>